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Open Sans" panose="020B0606030504020204" pitchFamily="34" charset="0"/>
      <p:regular r:id="rId61"/>
      <p:bold r:id="rId62"/>
      <p:italic r:id="rId63"/>
      <p:boldItalic r:id="rId64"/>
    </p:embeddedFont>
    <p:embeddedFont>
      <p:font typeface="Roboto Condensed" panose="02000000000000000000" pitchFamily="2" charset="0"/>
      <p:regular r:id="rId65"/>
      <p:bold r:id="rId66"/>
      <p:italic r:id="rId67"/>
      <p:boldItalic r:id="rId68"/>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xx4oI9YxW/6gMfIHdAT8PEl2Q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https://www.benfrederickson.com/numerical-optimization/</a:t>
            </a:r>
            <a:endParaRPr/>
          </a:p>
        </p:txBody>
      </p:sp>
      <p:sp>
        <p:nvSpPr>
          <p:cNvPr id="192" name="Google Shape;192;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https://www.benfrederickson.com/numerical-optimization/</a:t>
            </a:r>
            <a:endParaRPr/>
          </a:p>
        </p:txBody>
      </p:sp>
      <p:sp>
        <p:nvSpPr>
          <p:cNvPr id="200" name="Google Shape;200;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https://arxiv.org/abs/1412.6980</a:t>
            </a:r>
            <a:endParaRPr/>
          </a:p>
          <a:p>
            <a:pPr marL="0" lvl="0" indent="0" algn="l" rtl="0">
              <a:spcBef>
                <a:spcPts val="0"/>
              </a:spcBef>
              <a:spcAft>
                <a:spcPts val="0"/>
              </a:spcAft>
              <a:buNone/>
            </a:pPr>
            <a:endParaRPr/>
          </a:p>
        </p:txBody>
      </p:sp>
      <p:sp>
        <p:nvSpPr>
          <p:cNvPr id="208" name="Google Shape;208;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https://www.benfrederickson.com/numerical-optimization/</a:t>
            </a:r>
            <a:endParaRPr/>
          </a:p>
        </p:txBody>
      </p:sp>
      <p:sp>
        <p:nvSpPr>
          <p:cNvPr id="219" name="Google Shape;219;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https://en.wikipedia.org/wiki/Activation_function</a:t>
            </a:r>
            <a:endParaRPr/>
          </a:p>
        </p:txBody>
      </p:sp>
      <p:sp>
        <p:nvSpPr>
          <p:cNvPr id="227" name="Google Shape;227;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https://www.benfrederickson.com/numerical-optimization/</a:t>
            </a:r>
            <a:endParaRPr/>
          </a:p>
        </p:txBody>
      </p:sp>
      <p:sp>
        <p:nvSpPr>
          <p:cNvPr id="236" name="Google Shape;236;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L2 Lleva los aproxima a cero</a:t>
            </a:r>
            <a:endParaRPr/>
          </a:p>
          <a:p>
            <a:pPr marL="0" lvl="0" indent="0" algn="l" rtl="0">
              <a:spcBef>
                <a:spcPts val="0"/>
              </a:spcBef>
              <a:spcAft>
                <a:spcPts val="0"/>
              </a:spcAft>
              <a:buNone/>
            </a:pPr>
            <a:endParaRPr/>
          </a:p>
          <a:p>
            <a:pPr marL="0" lvl="0" indent="0" algn="l" rtl="0">
              <a:spcBef>
                <a:spcPts val="0"/>
              </a:spcBef>
              <a:spcAft>
                <a:spcPts val="0"/>
              </a:spcAft>
              <a:buNone/>
            </a:pPr>
            <a:r>
              <a:rPr lang="es-ES"/>
              <a:t>L1 transforma a cero los valores</a:t>
            </a:r>
            <a:endParaRPr/>
          </a:p>
        </p:txBody>
      </p:sp>
      <p:sp>
        <p:nvSpPr>
          <p:cNvPr id="244" name="Google Shape;24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L2 Lleva los aproxima a cero</a:t>
            </a:r>
            <a:endParaRPr/>
          </a:p>
          <a:p>
            <a:pPr marL="0" lvl="0" indent="0" algn="l" rtl="0">
              <a:spcBef>
                <a:spcPts val="0"/>
              </a:spcBef>
              <a:spcAft>
                <a:spcPts val="0"/>
              </a:spcAft>
              <a:buNone/>
            </a:pPr>
            <a:endParaRPr/>
          </a:p>
          <a:p>
            <a:pPr marL="0" lvl="0" indent="0" algn="l" rtl="0">
              <a:spcBef>
                <a:spcPts val="0"/>
              </a:spcBef>
              <a:spcAft>
                <a:spcPts val="0"/>
              </a:spcAft>
              <a:buNone/>
            </a:pPr>
            <a:r>
              <a:rPr lang="es-ES"/>
              <a:t>L1 transforma a cero los valores</a:t>
            </a:r>
            <a:endParaRPr/>
          </a:p>
        </p:txBody>
      </p:sp>
      <p:sp>
        <p:nvSpPr>
          <p:cNvPr id="258" name="Google Shape;258;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https://playground.tensorflow.org/</a:t>
            </a:r>
            <a:endParaRPr/>
          </a:p>
        </p:txBody>
      </p:sp>
      <p:sp>
        <p:nvSpPr>
          <p:cNvPr id="267" name="Google Shape;26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the clouds are in the </a:t>
            </a:r>
            <a:r>
              <a:rPr lang="es-ES" i="1"/>
              <a:t>sky</a:t>
            </a:r>
            <a:endParaRPr/>
          </a:p>
          <a:p>
            <a:pPr marL="0" lvl="0" indent="0" algn="l" rtl="0">
              <a:spcBef>
                <a:spcPts val="0"/>
              </a:spcBef>
              <a:spcAft>
                <a:spcPts val="0"/>
              </a:spcAft>
              <a:buNone/>
            </a:pPr>
            <a:endParaRPr i="1"/>
          </a:p>
          <a:p>
            <a:pPr marL="0" lvl="0" indent="0" algn="l" rtl="0">
              <a:spcBef>
                <a:spcPts val="0"/>
              </a:spcBef>
              <a:spcAft>
                <a:spcPts val="0"/>
              </a:spcAft>
              <a:buNone/>
            </a:pPr>
            <a:r>
              <a:rPr lang="es-ES"/>
              <a:t>I grew up in France… I speak fluent </a:t>
            </a:r>
            <a:r>
              <a:rPr lang="es-ES" i="1"/>
              <a:t>French</a:t>
            </a:r>
            <a:r>
              <a:rPr lang="es-ES"/>
              <a:t>.</a:t>
            </a:r>
            <a:endParaRPr/>
          </a:p>
        </p:txBody>
      </p:sp>
      <p:sp>
        <p:nvSpPr>
          <p:cNvPr id="308" name="Google Shape;308;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https://www.bioinf.jku.at/publications/older/2604.pdf &lt;- Sepp Hochreiter Jürgen Schmidhuber</a:t>
            </a:r>
            <a:endParaRPr/>
          </a:p>
        </p:txBody>
      </p:sp>
      <p:sp>
        <p:nvSpPr>
          <p:cNvPr id="319" name="Google Shape;319;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the clouds are in the </a:t>
            </a:r>
            <a:r>
              <a:rPr lang="es-ES" i="1"/>
              <a:t>sky</a:t>
            </a:r>
            <a:endParaRPr/>
          </a:p>
          <a:p>
            <a:pPr marL="0" lvl="0" indent="0" algn="l" rtl="0">
              <a:spcBef>
                <a:spcPts val="0"/>
              </a:spcBef>
              <a:spcAft>
                <a:spcPts val="0"/>
              </a:spcAft>
              <a:buNone/>
            </a:pPr>
            <a:endParaRPr i="1"/>
          </a:p>
          <a:p>
            <a:pPr marL="0" lvl="0" indent="0" algn="l" rtl="0">
              <a:spcBef>
                <a:spcPts val="0"/>
              </a:spcBef>
              <a:spcAft>
                <a:spcPts val="0"/>
              </a:spcAft>
              <a:buNone/>
            </a:pPr>
            <a:r>
              <a:rPr lang="es-ES"/>
              <a:t>I grew up in France… I speak fluent </a:t>
            </a:r>
            <a:r>
              <a:rPr lang="es-ES" i="1"/>
              <a:t>French</a:t>
            </a:r>
            <a:r>
              <a:rPr lang="es-ES"/>
              <a:t>.</a:t>
            </a:r>
            <a:endParaRPr/>
          </a:p>
        </p:txBody>
      </p:sp>
      <p:sp>
        <p:nvSpPr>
          <p:cNvPr id="331" name="Google Shape;331;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The first step in our LSTM is to decide what information we’re going to throw away from the cell state. This decision is made by a sigmoid layer called the “forget gate layer.” It looks at </a:t>
            </a:r>
            <a:r>
              <a:rPr lang="es-ES" sz="1200" i="1">
                <a:solidFill>
                  <a:schemeClr val="dk1"/>
                </a:solidFill>
                <a:latin typeface="Calibri"/>
                <a:ea typeface="Calibri"/>
                <a:cs typeface="Calibri"/>
                <a:sym typeface="Calibri"/>
              </a:rPr>
              <a:t>ht</a:t>
            </a:r>
            <a:r>
              <a:rPr lang="es-ES" sz="1200">
                <a:solidFill>
                  <a:schemeClr val="dk1"/>
                </a:solidFill>
                <a:latin typeface="Calibri"/>
                <a:ea typeface="Calibri"/>
                <a:cs typeface="Calibri"/>
                <a:sym typeface="Calibri"/>
              </a:rPr>
              <a:t>−1</a:t>
            </a:r>
            <a:r>
              <a:rPr lang="es-ES"/>
              <a:t> and </a:t>
            </a:r>
            <a:r>
              <a:rPr lang="es-ES" sz="1200" i="1">
                <a:solidFill>
                  <a:schemeClr val="dk1"/>
                </a:solidFill>
                <a:latin typeface="Calibri"/>
                <a:ea typeface="Calibri"/>
                <a:cs typeface="Calibri"/>
                <a:sym typeface="Calibri"/>
              </a:rPr>
              <a:t>xt</a:t>
            </a:r>
            <a:r>
              <a:rPr lang="es-ES"/>
              <a:t>, and outputs a number between </a:t>
            </a:r>
            <a:r>
              <a:rPr lang="es-ES" sz="1200">
                <a:solidFill>
                  <a:schemeClr val="dk1"/>
                </a:solidFill>
                <a:latin typeface="Calibri"/>
                <a:ea typeface="Calibri"/>
                <a:cs typeface="Calibri"/>
                <a:sym typeface="Calibri"/>
              </a:rPr>
              <a:t>0</a:t>
            </a:r>
            <a:r>
              <a:rPr lang="es-ES"/>
              <a:t> and </a:t>
            </a:r>
            <a:r>
              <a:rPr lang="es-ES" sz="1200">
                <a:solidFill>
                  <a:schemeClr val="dk1"/>
                </a:solidFill>
                <a:latin typeface="Calibri"/>
                <a:ea typeface="Calibri"/>
                <a:cs typeface="Calibri"/>
                <a:sym typeface="Calibri"/>
              </a:rPr>
              <a:t>1</a:t>
            </a:r>
            <a:r>
              <a:rPr lang="es-ES"/>
              <a:t> for each number in the cell state </a:t>
            </a:r>
            <a:r>
              <a:rPr lang="es-ES" sz="1200" i="1">
                <a:solidFill>
                  <a:schemeClr val="dk1"/>
                </a:solidFill>
                <a:latin typeface="Calibri"/>
                <a:ea typeface="Calibri"/>
                <a:cs typeface="Calibri"/>
                <a:sym typeface="Calibri"/>
              </a:rPr>
              <a:t>Ct</a:t>
            </a:r>
            <a:r>
              <a:rPr lang="es-ES" sz="1200">
                <a:solidFill>
                  <a:schemeClr val="dk1"/>
                </a:solidFill>
                <a:latin typeface="Calibri"/>
                <a:ea typeface="Calibri"/>
                <a:cs typeface="Calibri"/>
                <a:sym typeface="Calibri"/>
              </a:rPr>
              <a:t>−1</a:t>
            </a:r>
            <a:r>
              <a:rPr lang="es-ES"/>
              <a:t>. A </a:t>
            </a:r>
            <a:r>
              <a:rPr lang="es-ES" sz="1200">
                <a:solidFill>
                  <a:schemeClr val="dk1"/>
                </a:solidFill>
                <a:latin typeface="Calibri"/>
                <a:ea typeface="Calibri"/>
                <a:cs typeface="Calibri"/>
                <a:sym typeface="Calibri"/>
              </a:rPr>
              <a:t>1</a:t>
            </a:r>
            <a:r>
              <a:rPr lang="es-ES"/>
              <a:t> represents “completely keep this” while a </a:t>
            </a:r>
            <a:r>
              <a:rPr lang="es-ES" sz="1200">
                <a:solidFill>
                  <a:schemeClr val="dk1"/>
                </a:solidFill>
                <a:latin typeface="Calibri"/>
                <a:ea typeface="Calibri"/>
                <a:cs typeface="Calibri"/>
                <a:sym typeface="Calibri"/>
              </a:rPr>
              <a:t>0</a:t>
            </a:r>
            <a:r>
              <a:rPr lang="es-ES"/>
              <a:t>represents “completely get rid of this.”</a:t>
            </a:r>
            <a:endParaRPr/>
          </a:p>
          <a:p>
            <a:pPr marL="0" lvl="0" indent="0" algn="l" rtl="0">
              <a:spcBef>
                <a:spcPts val="0"/>
              </a:spcBef>
              <a:spcAft>
                <a:spcPts val="0"/>
              </a:spcAft>
              <a:buNone/>
            </a:pPr>
            <a:endParaRPr/>
          </a:p>
          <a:p>
            <a:pPr marL="0" lvl="0" indent="0" algn="l" rtl="0">
              <a:spcBef>
                <a:spcPts val="0"/>
              </a:spcBef>
              <a:spcAft>
                <a:spcPts val="0"/>
              </a:spcAft>
              <a:buNone/>
            </a:pPr>
            <a:r>
              <a:rPr lang="es-ES"/>
              <a:t>Let’s go back to our example of a 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endParaRPr/>
          </a:p>
          <a:p>
            <a:pPr marL="0" lvl="0" indent="0" algn="l" rtl="0">
              <a:spcBef>
                <a:spcPts val="0"/>
              </a:spcBef>
              <a:spcAft>
                <a:spcPts val="0"/>
              </a:spcAft>
              <a:buNone/>
            </a:pPr>
            <a:endParaRPr/>
          </a:p>
          <a:p>
            <a:pPr marL="0" lvl="0" indent="0" algn="l" rtl="0">
              <a:spcBef>
                <a:spcPts val="0"/>
              </a:spcBef>
              <a:spcAft>
                <a:spcPts val="0"/>
              </a:spcAft>
              <a:buNone/>
            </a:pPr>
            <a:r>
              <a:rPr lang="es-ES"/>
              <a:t>The next step is to decide what new information we’re going to store in the cell state. This has two parts. First, a sigmoid layer called the “input gate layer” decides which values we’ll update. Next, a tanh layer creates a vector of new candidate values, </a:t>
            </a:r>
            <a:r>
              <a:rPr lang="es-ES" sz="1200" i="1">
                <a:solidFill>
                  <a:schemeClr val="dk1"/>
                </a:solidFill>
                <a:latin typeface="Calibri"/>
                <a:ea typeface="Calibri"/>
                <a:cs typeface="Calibri"/>
                <a:sym typeface="Calibri"/>
              </a:rPr>
              <a:t>C</a:t>
            </a:r>
            <a:r>
              <a:rPr lang="es-ES" sz="1200">
                <a:solidFill>
                  <a:schemeClr val="dk1"/>
                </a:solidFill>
                <a:latin typeface="Calibri"/>
                <a:ea typeface="Calibri"/>
                <a:cs typeface="Calibri"/>
                <a:sym typeface="Calibri"/>
              </a:rPr>
              <a:t>~</a:t>
            </a:r>
            <a:r>
              <a:rPr lang="es-ES" sz="1200" i="1">
                <a:solidFill>
                  <a:schemeClr val="dk1"/>
                </a:solidFill>
                <a:latin typeface="Calibri"/>
                <a:ea typeface="Calibri"/>
                <a:cs typeface="Calibri"/>
                <a:sym typeface="Calibri"/>
              </a:rPr>
              <a:t>t</a:t>
            </a:r>
            <a:r>
              <a:rPr lang="es-ES"/>
              <a:t>, that could be added to the state. In the next step, we’ll combine these two to create an update to the state.</a:t>
            </a:r>
            <a:endParaRPr/>
          </a:p>
          <a:p>
            <a:pPr marL="0" lvl="0" indent="0" algn="l" rtl="0">
              <a:spcBef>
                <a:spcPts val="0"/>
              </a:spcBef>
              <a:spcAft>
                <a:spcPts val="0"/>
              </a:spcAft>
              <a:buNone/>
            </a:pPr>
            <a:endParaRPr/>
          </a:p>
          <a:p>
            <a:pPr marL="0" lvl="0" indent="0" algn="l" rtl="0">
              <a:spcBef>
                <a:spcPts val="0"/>
              </a:spcBef>
              <a:spcAft>
                <a:spcPts val="0"/>
              </a:spcAft>
              <a:buNone/>
            </a:pPr>
            <a:r>
              <a:rPr lang="es-ES"/>
              <a:t>In the example of our language model, we’d want to add the gender of the new subject to the cell state, to replace the old one we’re forgetting.</a:t>
            </a:r>
            <a:endParaRPr/>
          </a:p>
          <a:p>
            <a:pPr marL="0" lvl="0" indent="0" algn="l" rtl="0">
              <a:spcBef>
                <a:spcPts val="0"/>
              </a:spcBef>
              <a:spcAft>
                <a:spcPts val="0"/>
              </a:spcAft>
              <a:buNone/>
            </a:pPr>
            <a:endParaRPr/>
          </a:p>
          <a:p>
            <a:pPr marL="0" lvl="0" indent="0" algn="l" rtl="0">
              <a:spcBef>
                <a:spcPts val="0"/>
              </a:spcBef>
              <a:spcAft>
                <a:spcPts val="0"/>
              </a:spcAft>
              <a:buNone/>
            </a:pPr>
            <a:r>
              <a:rPr lang="es-ES"/>
              <a:t>It’s now time to update the old cell state, </a:t>
            </a:r>
            <a:r>
              <a:rPr lang="es-ES" sz="1200" i="1">
                <a:solidFill>
                  <a:schemeClr val="dk1"/>
                </a:solidFill>
                <a:latin typeface="Calibri"/>
                <a:ea typeface="Calibri"/>
                <a:cs typeface="Calibri"/>
                <a:sym typeface="Calibri"/>
              </a:rPr>
              <a:t>Ct</a:t>
            </a:r>
            <a:r>
              <a:rPr lang="es-ES" sz="1200">
                <a:solidFill>
                  <a:schemeClr val="dk1"/>
                </a:solidFill>
                <a:latin typeface="Calibri"/>
                <a:ea typeface="Calibri"/>
                <a:cs typeface="Calibri"/>
                <a:sym typeface="Calibri"/>
              </a:rPr>
              <a:t>−1</a:t>
            </a:r>
            <a:r>
              <a:rPr lang="es-ES"/>
              <a:t>, into the new cell state </a:t>
            </a:r>
            <a:r>
              <a:rPr lang="es-ES" sz="1200" i="1">
                <a:solidFill>
                  <a:schemeClr val="dk1"/>
                </a:solidFill>
                <a:latin typeface="Calibri"/>
                <a:ea typeface="Calibri"/>
                <a:cs typeface="Calibri"/>
                <a:sym typeface="Calibri"/>
              </a:rPr>
              <a:t>Ct</a:t>
            </a:r>
            <a:r>
              <a:rPr lang="es-ES"/>
              <a:t>. The previous steps already decided what to do, we just need to actually do it.</a:t>
            </a:r>
            <a:endParaRPr/>
          </a:p>
          <a:p>
            <a:pPr marL="0" lvl="0" indent="0" algn="l" rtl="0">
              <a:spcBef>
                <a:spcPts val="0"/>
              </a:spcBef>
              <a:spcAft>
                <a:spcPts val="0"/>
              </a:spcAft>
              <a:buNone/>
            </a:pPr>
            <a:endParaRPr/>
          </a:p>
          <a:p>
            <a:pPr marL="0" lvl="0" indent="0" algn="l" rtl="0">
              <a:spcBef>
                <a:spcPts val="0"/>
              </a:spcBef>
              <a:spcAft>
                <a:spcPts val="0"/>
              </a:spcAft>
              <a:buNone/>
            </a:pPr>
            <a:r>
              <a:rPr lang="es-ES"/>
              <a:t>We multiply the old state by </a:t>
            </a:r>
            <a:r>
              <a:rPr lang="es-ES" sz="1200" i="1">
                <a:solidFill>
                  <a:schemeClr val="dk1"/>
                </a:solidFill>
                <a:latin typeface="Calibri"/>
                <a:ea typeface="Calibri"/>
                <a:cs typeface="Calibri"/>
                <a:sym typeface="Calibri"/>
              </a:rPr>
              <a:t>ft</a:t>
            </a:r>
            <a:r>
              <a:rPr lang="es-ES"/>
              <a:t>, forgetting the things we decided to forget earlier. Then we add </a:t>
            </a:r>
            <a:r>
              <a:rPr lang="es-ES" sz="1200" i="1">
                <a:solidFill>
                  <a:schemeClr val="dk1"/>
                </a:solidFill>
                <a:latin typeface="Calibri"/>
                <a:ea typeface="Calibri"/>
                <a:cs typeface="Calibri"/>
                <a:sym typeface="Calibri"/>
              </a:rPr>
              <a:t>it</a:t>
            </a:r>
            <a:r>
              <a:rPr lang="es-ES" sz="1200">
                <a:solidFill>
                  <a:schemeClr val="dk1"/>
                </a:solidFill>
                <a:latin typeface="Calibri"/>
                <a:ea typeface="Calibri"/>
                <a:cs typeface="Calibri"/>
                <a:sym typeface="Calibri"/>
              </a:rPr>
              <a:t>∗</a:t>
            </a:r>
            <a:r>
              <a:rPr lang="es-ES" sz="1200" i="1">
                <a:solidFill>
                  <a:schemeClr val="dk1"/>
                </a:solidFill>
                <a:latin typeface="Calibri"/>
                <a:ea typeface="Calibri"/>
                <a:cs typeface="Calibri"/>
                <a:sym typeface="Calibri"/>
              </a:rPr>
              <a:t>C</a:t>
            </a:r>
            <a:r>
              <a:rPr lang="es-ES" sz="1200">
                <a:solidFill>
                  <a:schemeClr val="dk1"/>
                </a:solidFill>
                <a:latin typeface="Calibri"/>
                <a:ea typeface="Calibri"/>
                <a:cs typeface="Calibri"/>
                <a:sym typeface="Calibri"/>
              </a:rPr>
              <a:t>~</a:t>
            </a:r>
            <a:r>
              <a:rPr lang="es-ES" sz="1200" i="1">
                <a:solidFill>
                  <a:schemeClr val="dk1"/>
                </a:solidFill>
                <a:latin typeface="Calibri"/>
                <a:ea typeface="Calibri"/>
                <a:cs typeface="Calibri"/>
                <a:sym typeface="Calibri"/>
              </a:rPr>
              <a:t>t</a:t>
            </a:r>
            <a:r>
              <a:rPr lang="es-ES"/>
              <a:t>. This is the new candidate values, scaled by how much we decided to update each state value.</a:t>
            </a:r>
            <a:endParaRPr/>
          </a:p>
          <a:p>
            <a:pPr marL="0" lvl="0" indent="0" algn="l" rtl="0">
              <a:spcBef>
                <a:spcPts val="0"/>
              </a:spcBef>
              <a:spcAft>
                <a:spcPts val="0"/>
              </a:spcAft>
              <a:buNone/>
            </a:pPr>
            <a:r>
              <a:rPr lang="es-ES"/>
              <a:t>In the case of the language model, this is where we’d actually drop the information about the old subject’s gender and add the new information, as we decided in the previous steps.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9" name="Google Shape;339;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353" name="Google Shape;353;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365" name="Google Shape;365;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376" name="Google Shape;376;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387" name="Google Shape;387;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397" name="Google Shape;397;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408" name="Google Shape;408;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419" name="Google Shape;419;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430" name="Google Shape;430;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441" name="Google Shape;441;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452" name="Google Shape;452;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463" name="Google Shape;463;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Finally, we need to decide what we’re going to output. This output will be based on our cell state, but will be a filtered version. First, we run a sigmoid layer which decides what parts of the cell state we’re going to output. Then, we put the cell state through </a:t>
            </a:r>
            <a:r>
              <a:rPr lang="es-ES" sz="1200">
                <a:solidFill>
                  <a:schemeClr val="dk1"/>
                </a:solidFill>
                <a:latin typeface="Calibri"/>
                <a:ea typeface="Calibri"/>
                <a:cs typeface="Calibri"/>
                <a:sym typeface="Calibri"/>
              </a:rPr>
              <a:t>tanh</a:t>
            </a:r>
            <a:r>
              <a:rPr lang="es-ES"/>
              <a:t> (to push the values to be between </a:t>
            </a:r>
            <a:r>
              <a:rPr lang="es-ES" sz="1200">
                <a:solidFill>
                  <a:schemeClr val="dk1"/>
                </a:solidFill>
                <a:latin typeface="Calibri"/>
                <a:ea typeface="Calibri"/>
                <a:cs typeface="Calibri"/>
                <a:sym typeface="Calibri"/>
              </a:rPr>
              <a:t>−1</a:t>
            </a:r>
            <a:r>
              <a:rPr lang="es-ES"/>
              <a:t> and </a:t>
            </a:r>
            <a:r>
              <a:rPr lang="es-ES" sz="1200">
                <a:solidFill>
                  <a:schemeClr val="dk1"/>
                </a:solidFill>
                <a:latin typeface="Calibri"/>
                <a:ea typeface="Calibri"/>
                <a:cs typeface="Calibri"/>
                <a:sym typeface="Calibri"/>
              </a:rPr>
              <a:t>1</a:t>
            </a:r>
            <a:r>
              <a:rPr lang="es-ES"/>
              <a:t>) and multiply it by the output of the sigmoid gate, so that we only output the parts we decided to.</a:t>
            </a:r>
            <a:endParaRPr/>
          </a:p>
          <a:p>
            <a:pPr marL="0" lvl="0" indent="0" algn="l" rtl="0">
              <a:spcBef>
                <a:spcPts val="0"/>
              </a:spcBef>
              <a:spcAft>
                <a:spcPts val="0"/>
              </a:spcAft>
              <a:buNone/>
            </a:pPr>
            <a:endParaRPr/>
          </a:p>
          <a:p>
            <a:pPr marL="0" lvl="0" indent="0" algn="l" rtl="0">
              <a:spcBef>
                <a:spcPts val="0"/>
              </a:spcBef>
              <a:spcAft>
                <a:spcPts val="0"/>
              </a:spcAft>
              <a:buNone/>
            </a:pPr>
            <a:r>
              <a:rPr lang="es-ES"/>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
        <p:nvSpPr>
          <p:cNvPr id="474" name="Google Shape;474;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the clouds are in the </a:t>
            </a:r>
            <a:r>
              <a:rPr lang="es-ES" i="1"/>
              <a:t>sky</a:t>
            </a:r>
            <a:endParaRPr/>
          </a:p>
          <a:p>
            <a:pPr marL="0" lvl="0" indent="0" algn="l" rtl="0">
              <a:spcBef>
                <a:spcPts val="0"/>
              </a:spcBef>
              <a:spcAft>
                <a:spcPts val="0"/>
              </a:spcAft>
              <a:buNone/>
            </a:pPr>
            <a:endParaRPr i="1"/>
          </a:p>
          <a:p>
            <a:pPr marL="0" lvl="0" indent="0" algn="l" rtl="0">
              <a:spcBef>
                <a:spcPts val="0"/>
              </a:spcBef>
              <a:spcAft>
                <a:spcPts val="0"/>
              </a:spcAft>
              <a:buNone/>
            </a:pPr>
            <a:r>
              <a:rPr lang="es-ES"/>
              <a:t>I grew up in France… I speak fluent </a:t>
            </a:r>
            <a:r>
              <a:rPr lang="es-ES" i="1"/>
              <a:t>French</a:t>
            </a:r>
            <a:r>
              <a:rPr lang="es-ES"/>
              <a:t>.</a:t>
            </a:r>
            <a:endParaRPr/>
          </a:p>
        </p:txBody>
      </p:sp>
      <p:sp>
        <p:nvSpPr>
          <p:cNvPr id="492" name="Google Shape;492;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the clouds are in the </a:t>
            </a:r>
            <a:r>
              <a:rPr lang="es-ES" i="1"/>
              <a:t>sky</a:t>
            </a:r>
            <a:endParaRPr/>
          </a:p>
          <a:p>
            <a:pPr marL="0" lvl="0" indent="0" algn="l" rtl="0">
              <a:spcBef>
                <a:spcPts val="0"/>
              </a:spcBef>
              <a:spcAft>
                <a:spcPts val="0"/>
              </a:spcAft>
              <a:buNone/>
            </a:pPr>
            <a:endParaRPr i="1"/>
          </a:p>
          <a:p>
            <a:pPr marL="0" lvl="0" indent="0" algn="l" rtl="0">
              <a:spcBef>
                <a:spcPts val="0"/>
              </a:spcBef>
              <a:spcAft>
                <a:spcPts val="0"/>
              </a:spcAft>
              <a:buNone/>
            </a:pPr>
            <a:r>
              <a:rPr lang="es-ES"/>
              <a:t>I grew up in France… I speak fluent </a:t>
            </a:r>
            <a:r>
              <a:rPr lang="es-ES" i="1"/>
              <a:t>French</a:t>
            </a:r>
            <a:r>
              <a:rPr lang="es-ES"/>
              <a:t>.</a:t>
            </a:r>
            <a:endParaRPr/>
          </a:p>
        </p:txBody>
      </p:sp>
      <p:sp>
        <p:nvSpPr>
          <p:cNvPr id="501" name="Google Shape;501;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https://distill.pub/2016/augmented-rnns/</a:t>
            </a:r>
            <a:endParaRPr/>
          </a:p>
        </p:txBody>
      </p:sp>
      <p:sp>
        <p:nvSpPr>
          <p:cNvPr id="514" name="Google Shape;514;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200">
                <a:solidFill>
                  <a:schemeClr val="dk1"/>
                </a:solidFill>
                <a:latin typeface="Calibri"/>
                <a:ea typeface="Calibri"/>
                <a:cs typeface="Calibri"/>
                <a:sym typeface="Calibri"/>
              </a:rPr>
              <a:t>Purpose</a:t>
            </a:r>
            <a:endParaRPr/>
          </a:p>
          <a:p>
            <a:pPr marL="0" lvl="0" indent="0" algn="l" rtl="0">
              <a:spcBef>
                <a:spcPts val="0"/>
              </a:spcBef>
              <a:spcAft>
                <a:spcPts val="0"/>
              </a:spcAft>
              <a:buNone/>
            </a:pPr>
            <a:r>
              <a:rPr lang="es-ES" sz="1200">
                <a:solidFill>
                  <a:schemeClr val="dk1"/>
                </a:solidFill>
                <a:latin typeface="Calibri"/>
                <a:ea typeface="Calibri"/>
                <a:cs typeface="Calibri"/>
                <a:sym typeface="Calibri"/>
              </a:rPr>
              <a:t>Beneficiary</a:t>
            </a:r>
            <a:endParaRPr/>
          </a:p>
          <a:p>
            <a:pPr marL="0" lvl="0" indent="0" algn="l" rtl="0">
              <a:spcBef>
                <a:spcPts val="0"/>
              </a:spcBef>
              <a:spcAft>
                <a:spcPts val="0"/>
              </a:spcAft>
              <a:buNone/>
            </a:pPr>
            <a:r>
              <a:rPr lang="es-ES" sz="1200">
                <a:solidFill>
                  <a:schemeClr val="dk1"/>
                </a:solidFill>
                <a:latin typeface="Calibri"/>
                <a:ea typeface="Calibri"/>
                <a:cs typeface="Calibri"/>
                <a:sym typeface="Calibri"/>
              </a:rPr>
              <a:t>Duration</a:t>
            </a:r>
            <a:endParaRPr/>
          </a:p>
          <a:p>
            <a:pPr marL="0" lvl="0" indent="0" algn="l" rtl="0">
              <a:spcBef>
                <a:spcPts val="0"/>
              </a:spcBef>
              <a:spcAft>
                <a:spcPts val="0"/>
              </a:spcAft>
              <a:buNone/>
            </a:pPr>
            <a:r>
              <a:rPr lang="es-ES" sz="1200">
                <a:solidFill>
                  <a:schemeClr val="dk1"/>
                </a:solidFill>
                <a:latin typeface="Calibri"/>
                <a:ea typeface="Calibri"/>
                <a:cs typeface="Calibri"/>
                <a:sym typeface="Calibri"/>
              </a:rPr>
              <a:t>Location</a:t>
            </a:r>
            <a:endParaRPr/>
          </a:p>
        </p:txBody>
      </p:sp>
      <p:sp>
        <p:nvSpPr>
          <p:cNvPr id="556" name="Google Shape;556;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200">
                <a:solidFill>
                  <a:schemeClr val="dk1"/>
                </a:solidFill>
                <a:latin typeface="Calibri"/>
                <a:ea typeface="Calibri"/>
                <a:cs typeface="Calibri"/>
                <a:sym typeface="Calibri"/>
              </a:rPr>
              <a:t>Purpose</a:t>
            </a:r>
            <a:endParaRPr/>
          </a:p>
          <a:p>
            <a:pPr marL="0" lvl="0" indent="0" algn="l" rtl="0">
              <a:spcBef>
                <a:spcPts val="0"/>
              </a:spcBef>
              <a:spcAft>
                <a:spcPts val="0"/>
              </a:spcAft>
              <a:buNone/>
            </a:pPr>
            <a:r>
              <a:rPr lang="es-ES" sz="1200">
                <a:solidFill>
                  <a:schemeClr val="dk1"/>
                </a:solidFill>
                <a:latin typeface="Calibri"/>
                <a:ea typeface="Calibri"/>
                <a:cs typeface="Calibri"/>
                <a:sym typeface="Calibri"/>
              </a:rPr>
              <a:t>Beneficiary</a:t>
            </a:r>
            <a:endParaRPr/>
          </a:p>
          <a:p>
            <a:pPr marL="0" lvl="0" indent="0" algn="l" rtl="0">
              <a:spcBef>
                <a:spcPts val="0"/>
              </a:spcBef>
              <a:spcAft>
                <a:spcPts val="0"/>
              </a:spcAft>
              <a:buNone/>
            </a:pPr>
            <a:r>
              <a:rPr lang="es-ES" sz="1200">
                <a:solidFill>
                  <a:schemeClr val="dk1"/>
                </a:solidFill>
                <a:latin typeface="Calibri"/>
                <a:ea typeface="Calibri"/>
                <a:cs typeface="Calibri"/>
                <a:sym typeface="Calibri"/>
              </a:rPr>
              <a:t>Duration</a:t>
            </a:r>
            <a:endParaRPr/>
          </a:p>
          <a:p>
            <a:pPr marL="0" lvl="0" indent="0" algn="l" rtl="0">
              <a:spcBef>
                <a:spcPts val="0"/>
              </a:spcBef>
              <a:spcAft>
                <a:spcPts val="0"/>
              </a:spcAft>
              <a:buNone/>
            </a:pPr>
            <a:r>
              <a:rPr lang="es-ES" sz="1200">
                <a:solidFill>
                  <a:schemeClr val="dk1"/>
                </a:solidFill>
                <a:latin typeface="Calibri"/>
                <a:ea typeface="Calibri"/>
                <a:cs typeface="Calibri"/>
                <a:sym typeface="Calibri"/>
              </a:rPr>
              <a:t>Location</a:t>
            </a:r>
            <a:endParaRPr/>
          </a:p>
        </p:txBody>
      </p:sp>
      <p:sp>
        <p:nvSpPr>
          <p:cNvPr id="566" name="Google Shape;566;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FD51-D902-D4F8-30AE-B2491A83AD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L"/>
          </a:p>
        </p:txBody>
      </p:sp>
      <p:sp>
        <p:nvSpPr>
          <p:cNvPr id="3" name="Subtitle 2">
            <a:extLst>
              <a:ext uri="{FF2B5EF4-FFF2-40B4-BE49-F238E27FC236}">
                <a16:creationId xmlns:a16="http://schemas.microsoft.com/office/drawing/2014/main" id="{181A0593-5B67-4992-B7F8-5FD3BF0243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L"/>
          </a:p>
        </p:txBody>
      </p:sp>
      <p:sp>
        <p:nvSpPr>
          <p:cNvPr id="4" name="Date Placeholder 3">
            <a:extLst>
              <a:ext uri="{FF2B5EF4-FFF2-40B4-BE49-F238E27FC236}">
                <a16:creationId xmlns:a16="http://schemas.microsoft.com/office/drawing/2014/main" id="{FCFA0DE6-BFC9-CD22-E0FA-A8448C46A634}"/>
              </a:ext>
            </a:extLst>
          </p:cNvPr>
          <p:cNvSpPr>
            <a:spLocks noGrp="1"/>
          </p:cNvSpPr>
          <p:nvPr>
            <p:ph type="dt" sz="half" idx="10"/>
          </p:nvPr>
        </p:nvSpPr>
        <p:spPr/>
        <p:txBody>
          <a:bodyPr/>
          <a:lstStyle/>
          <a:p>
            <a:endParaRPr lang="es-CL"/>
          </a:p>
        </p:txBody>
      </p:sp>
      <p:sp>
        <p:nvSpPr>
          <p:cNvPr id="5" name="Footer Placeholder 4">
            <a:extLst>
              <a:ext uri="{FF2B5EF4-FFF2-40B4-BE49-F238E27FC236}">
                <a16:creationId xmlns:a16="http://schemas.microsoft.com/office/drawing/2014/main" id="{EB9F8E54-6725-F4B8-72A8-091F4F70A0F7}"/>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D63C8A58-D551-0D8E-F0E7-3ABE53FEC7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42400718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7A0E-0FCE-C573-1991-95EBADAB86F9}"/>
              </a:ext>
            </a:extLst>
          </p:cNvPr>
          <p:cNvSpPr>
            <a:spLocks noGrp="1"/>
          </p:cNvSpPr>
          <p:nvPr>
            <p:ph type="title"/>
          </p:nvPr>
        </p:nvSpPr>
        <p:spPr/>
        <p:txBody>
          <a:bodyPr/>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0BE23305-6437-FC40-F93C-7073350499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C4606591-88A9-89C1-FB5E-3DE9CB6C8945}"/>
              </a:ext>
            </a:extLst>
          </p:cNvPr>
          <p:cNvSpPr>
            <a:spLocks noGrp="1"/>
          </p:cNvSpPr>
          <p:nvPr>
            <p:ph type="dt" sz="half" idx="10"/>
          </p:nvPr>
        </p:nvSpPr>
        <p:spPr/>
        <p:txBody>
          <a:bodyPr/>
          <a:lstStyle/>
          <a:p>
            <a:endParaRPr lang="es-CL"/>
          </a:p>
        </p:txBody>
      </p:sp>
      <p:sp>
        <p:nvSpPr>
          <p:cNvPr id="5" name="Footer Placeholder 4">
            <a:extLst>
              <a:ext uri="{FF2B5EF4-FFF2-40B4-BE49-F238E27FC236}">
                <a16:creationId xmlns:a16="http://schemas.microsoft.com/office/drawing/2014/main" id="{4DA6E4A4-0B3B-60A8-0D14-EA76B1AF7E8D}"/>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6683F13B-9D2C-D755-6B17-84477F62FB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23919290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60B128-402F-45AC-BB7F-6B42C057A4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01D1B3F7-2CA1-BFD9-1417-72914E35EB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05BBB9D3-2EFF-9E79-EF68-38357E9304F5}"/>
              </a:ext>
            </a:extLst>
          </p:cNvPr>
          <p:cNvSpPr>
            <a:spLocks noGrp="1"/>
          </p:cNvSpPr>
          <p:nvPr>
            <p:ph type="dt" sz="half" idx="10"/>
          </p:nvPr>
        </p:nvSpPr>
        <p:spPr/>
        <p:txBody>
          <a:bodyPr/>
          <a:lstStyle/>
          <a:p>
            <a:endParaRPr lang="es-CL"/>
          </a:p>
        </p:txBody>
      </p:sp>
      <p:sp>
        <p:nvSpPr>
          <p:cNvPr id="5" name="Footer Placeholder 4">
            <a:extLst>
              <a:ext uri="{FF2B5EF4-FFF2-40B4-BE49-F238E27FC236}">
                <a16:creationId xmlns:a16="http://schemas.microsoft.com/office/drawing/2014/main" id="{128E1602-17F3-9298-7C1C-DC9D10EEC7BE}"/>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C9D4DE45-94E4-0F9C-FA8A-CBF52A88DE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21440705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rtada">
  <p:cSld name="Portada">
    <p:spTree>
      <p:nvGrpSpPr>
        <p:cNvPr id="1" name="Shape 22"/>
        <p:cNvGrpSpPr/>
        <p:nvPr/>
      </p:nvGrpSpPr>
      <p:grpSpPr>
        <a:xfrm>
          <a:off x="0" y="0"/>
          <a:ext cx="0" cy="0"/>
          <a:chOff x="0" y="0"/>
          <a:chExt cx="0" cy="0"/>
        </a:xfrm>
      </p:grpSpPr>
      <p:sp>
        <p:nvSpPr>
          <p:cNvPr id="24" name="Google Shape;24;p54"/>
          <p:cNvSpPr txBox="1">
            <a:spLocks noGrp="1"/>
          </p:cNvSpPr>
          <p:nvPr>
            <p:ph type="ctrTitle"/>
          </p:nvPr>
        </p:nvSpPr>
        <p:spPr>
          <a:xfrm>
            <a:off x="914400" y="2130430"/>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8598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4"/>
          <p:cNvSpPr txBox="1">
            <a:spLocks noGrp="1"/>
          </p:cNvSpPr>
          <p:nvPr>
            <p:ph type="subTitle" idx="1"/>
          </p:nvPr>
        </p:nvSpPr>
        <p:spPr>
          <a:xfrm>
            <a:off x="1828800" y="3886200"/>
            <a:ext cx="8534400" cy="766936"/>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latin typeface="Arial"/>
                <a:ea typeface="Arial"/>
                <a:cs typeface="Arial"/>
                <a:sym typeface="Aria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6" name="Google Shape;26;p5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
        <p:nvSpPr>
          <p:cNvPr id="29" name="Google Shape;29;p54"/>
          <p:cNvSpPr txBox="1">
            <a:spLocks noGrp="1"/>
          </p:cNvSpPr>
          <p:nvPr>
            <p:ph type="body" idx="2"/>
          </p:nvPr>
        </p:nvSpPr>
        <p:spPr>
          <a:xfrm>
            <a:off x="47328" y="5229200"/>
            <a:ext cx="4896709" cy="9144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40"/>
              </a:spcBef>
              <a:spcAft>
                <a:spcPts val="0"/>
              </a:spcAft>
              <a:buClr>
                <a:schemeClr val="dk1"/>
              </a:buClr>
              <a:buSzPts val="1200"/>
              <a:buFont typeface="Arial"/>
              <a:buNone/>
              <a:defRPr sz="1200">
                <a:latin typeface="Arial"/>
                <a:ea typeface="Arial"/>
                <a:cs typeface="Arial"/>
                <a:sym typeface="Arial"/>
              </a:defRPr>
            </a:lvl1pPr>
            <a:lvl2pPr marL="914400" lvl="1" indent="-304800" algn="l">
              <a:spcBef>
                <a:spcPts val="240"/>
              </a:spcBef>
              <a:spcAft>
                <a:spcPts val="0"/>
              </a:spcAft>
              <a:buClr>
                <a:schemeClr val="dk1"/>
              </a:buClr>
              <a:buSzPts val="1200"/>
              <a:buChar char="–"/>
              <a:defRPr sz="1200">
                <a:latin typeface="Arial"/>
                <a:ea typeface="Arial"/>
                <a:cs typeface="Arial"/>
                <a:sym typeface="Arial"/>
              </a:defRPr>
            </a:lvl2pPr>
            <a:lvl3pPr marL="1371600" lvl="2" indent="-304800" algn="l">
              <a:spcBef>
                <a:spcPts val="240"/>
              </a:spcBef>
              <a:spcAft>
                <a:spcPts val="0"/>
              </a:spcAft>
              <a:buClr>
                <a:schemeClr val="dk1"/>
              </a:buClr>
              <a:buSzPts val="1200"/>
              <a:buChar char="•"/>
              <a:defRPr sz="1200">
                <a:latin typeface="Arial"/>
                <a:ea typeface="Arial"/>
                <a:cs typeface="Arial"/>
                <a:sym typeface="Arial"/>
              </a:defRPr>
            </a:lvl3pPr>
            <a:lvl4pPr marL="1828800" lvl="3" indent="-304800" algn="l">
              <a:spcBef>
                <a:spcPts val="240"/>
              </a:spcBef>
              <a:spcAft>
                <a:spcPts val="0"/>
              </a:spcAft>
              <a:buClr>
                <a:schemeClr val="dk1"/>
              </a:buClr>
              <a:buSzPts val="1200"/>
              <a:buChar char="–"/>
              <a:defRPr sz="1200">
                <a:latin typeface="Arial"/>
                <a:ea typeface="Arial"/>
                <a:cs typeface="Arial"/>
                <a:sym typeface="Arial"/>
              </a:defRPr>
            </a:lvl4pPr>
            <a:lvl5pPr marL="2286000" lvl="4" indent="-304800" algn="l">
              <a:spcBef>
                <a:spcPts val="240"/>
              </a:spcBef>
              <a:spcAft>
                <a:spcPts val="0"/>
              </a:spcAft>
              <a:buClr>
                <a:schemeClr val="dk1"/>
              </a:buClr>
              <a:buSzPts val="1200"/>
              <a:buChar char="»"/>
              <a:defRPr sz="120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2847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ido">
  <p:cSld name="Contenido">
    <p:spTree>
      <p:nvGrpSpPr>
        <p:cNvPr id="1" name="Shape 30"/>
        <p:cNvGrpSpPr/>
        <p:nvPr/>
      </p:nvGrpSpPr>
      <p:grpSpPr>
        <a:xfrm>
          <a:off x="0" y="0"/>
          <a:ext cx="0" cy="0"/>
          <a:chOff x="0" y="0"/>
          <a:chExt cx="0" cy="0"/>
        </a:xfrm>
      </p:grpSpPr>
      <p:sp>
        <p:nvSpPr>
          <p:cNvPr id="31" name="Google Shape;31;p55"/>
          <p:cNvSpPr txBox="1">
            <a:spLocks noGrp="1"/>
          </p:cNvSpPr>
          <p:nvPr>
            <p:ph type="title"/>
          </p:nvPr>
        </p:nvSpPr>
        <p:spPr>
          <a:xfrm>
            <a:off x="609600" y="620688"/>
            <a:ext cx="10972800" cy="7200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8598D"/>
              </a:buClr>
              <a:buSzPts val="5000"/>
              <a:buFont typeface="Open Sans"/>
              <a:buNone/>
              <a:defRPr sz="5000">
                <a:solidFill>
                  <a:srgbClr val="28598D"/>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5"/>
          <p:cNvSpPr txBox="1">
            <a:spLocks noGrp="1"/>
          </p:cNvSpPr>
          <p:nvPr>
            <p:ph type="body" idx="1"/>
          </p:nvPr>
        </p:nvSpPr>
        <p:spPr>
          <a:xfrm>
            <a:off x="609600" y="1772816"/>
            <a:ext cx="10972800" cy="435335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rgbClr val="1F497D"/>
              </a:buClr>
              <a:buSzPts val="3200"/>
              <a:buChar char="•"/>
              <a:defRPr>
                <a:solidFill>
                  <a:srgbClr val="1F497D"/>
                </a:solidFill>
                <a:latin typeface="Roboto Condensed"/>
                <a:ea typeface="Roboto Condensed"/>
                <a:cs typeface="Roboto Condensed"/>
                <a:sym typeface="Roboto Condensed"/>
              </a:defRPr>
            </a:lvl1pPr>
            <a:lvl2pPr marL="914400" lvl="1" indent="-406400" algn="l">
              <a:spcBef>
                <a:spcPts val="560"/>
              </a:spcBef>
              <a:spcAft>
                <a:spcPts val="0"/>
              </a:spcAft>
              <a:buClr>
                <a:srgbClr val="1F497D"/>
              </a:buClr>
              <a:buSzPts val="2800"/>
              <a:buChar char="–"/>
              <a:defRPr>
                <a:solidFill>
                  <a:srgbClr val="1F497D"/>
                </a:solidFill>
                <a:latin typeface="Roboto Condensed"/>
                <a:ea typeface="Roboto Condensed"/>
                <a:cs typeface="Roboto Condensed"/>
                <a:sym typeface="Roboto Condensed"/>
              </a:defRPr>
            </a:lvl2pPr>
            <a:lvl3pPr marL="1371600" lvl="2" indent="-381000" algn="l">
              <a:spcBef>
                <a:spcPts val="480"/>
              </a:spcBef>
              <a:spcAft>
                <a:spcPts val="0"/>
              </a:spcAft>
              <a:buClr>
                <a:srgbClr val="1F497D"/>
              </a:buClr>
              <a:buSzPts val="2400"/>
              <a:buChar char="•"/>
              <a:defRPr>
                <a:solidFill>
                  <a:srgbClr val="1F497D"/>
                </a:solidFill>
                <a:latin typeface="Roboto Condensed"/>
                <a:ea typeface="Roboto Condensed"/>
                <a:cs typeface="Roboto Condensed"/>
                <a:sym typeface="Roboto Condensed"/>
              </a:defRPr>
            </a:lvl3pPr>
            <a:lvl4pPr marL="1828800" lvl="3" indent="-355600" algn="l">
              <a:spcBef>
                <a:spcPts val="400"/>
              </a:spcBef>
              <a:spcAft>
                <a:spcPts val="0"/>
              </a:spcAft>
              <a:buClr>
                <a:srgbClr val="1F497D"/>
              </a:buClr>
              <a:buSzPts val="2000"/>
              <a:buChar char="–"/>
              <a:defRPr>
                <a:solidFill>
                  <a:srgbClr val="1F497D"/>
                </a:solidFill>
                <a:latin typeface="Roboto Condensed"/>
                <a:ea typeface="Roboto Condensed"/>
                <a:cs typeface="Roboto Condensed"/>
                <a:sym typeface="Roboto Condensed"/>
              </a:defRPr>
            </a:lvl4pPr>
            <a:lvl5pPr marL="2286000" lvl="4" indent="-355600" algn="l">
              <a:spcBef>
                <a:spcPts val="400"/>
              </a:spcBef>
              <a:spcAft>
                <a:spcPts val="0"/>
              </a:spcAft>
              <a:buClr>
                <a:srgbClr val="1F497D"/>
              </a:buClr>
              <a:buSzPts val="2000"/>
              <a:buChar char="»"/>
              <a:defRPr>
                <a:solidFill>
                  <a:srgbClr val="1F497D"/>
                </a:solidFill>
                <a:latin typeface="Roboto Condensed"/>
                <a:ea typeface="Roboto Condensed"/>
                <a:cs typeface="Roboto Condensed"/>
                <a:sym typeface="Roboto Condensed"/>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55"/>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5"/>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5"/>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
        <p:nvSpPr>
          <p:cNvPr id="36" name="Google Shape;36;p55"/>
          <p:cNvSpPr txBox="1">
            <a:spLocks noGrp="1"/>
          </p:cNvSpPr>
          <p:nvPr>
            <p:ph type="body" idx="2"/>
          </p:nvPr>
        </p:nvSpPr>
        <p:spPr>
          <a:xfrm>
            <a:off x="624418" y="1197572"/>
            <a:ext cx="10944191" cy="503237"/>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rgbClr val="00B0F0"/>
              </a:buClr>
              <a:buSzPts val="3200"/>
              <a:buNone/>
              <a:defRPr>
                <a:solidFill>
                  <a:srgbClr val="00B0F0"/>
                </a:solidFill>
                <a:latin typeface="Open Sans"/>
                <a:ea typeface="Open Sans"/>
                <a:cs typeface="Open Sans"/>
                <a:sym typeface="Open Sans"/>
              </a:defRPr>
            </a:lvl1pPr>
            <a:lvl2pPr marL="914400" lvl="1" indent="-406400" algn="l">
              <a:spcBef>
                <a:spcPts val="560"/>
              </a:spcBef>
              <a:spcAft>
                <a:spcPts val="0"/>
              </a:spcAft>
              <a:buClr>
                <a:srgbClr val="00B0F0"/>
              </a:buClr>
              <a:buSzPts val="2800"/>
              <a:buChar char="–"/>
              <a:defRPr>
                <a:solidFill>
                  <a:srgbClr val="00B0F0"/>
                </a:solidFill>
                <a:latin typeface="Arial"/>
                <a:ea typeface="Arial"/>
                <a:cs typeface="Arial"/>
                <a:sym typeface="Arial"/>
              </a:defRPr>
            </a:lvl2pPr>
            <a:lvl3pPr marL="1371600" lvl="2" indent="-381000" algn="l">
              <a:spcBef>
                <a:spcPts val="480"/>
              </a:spcBef>
              <a:spcAft>
                <a:spcPts val="0"/>
              </a:spcAft>
              <a:buClr>
                <a:srgbClr val="00B0F0"/>
              </a:buClr>
              <a:buSzPts val="2400"/>
              <a:buChar char="•"/>
              <a:defRPr>
                <a:solidFill>
                  <a:srgbClr val="00B0F0"/>
                </a:solidFill>
                <a:latin typeface="Arial"/>
                <a:ea typeface="Arial"/>
                <a:cs typeface="Arial"/>
                <a:sym typeface="Arial"/>
              </a:defRPr>
            </a:lvl3pPr>
            <a:lvl4pPr marL="1828800" lvl="3" indent="-355600" algn="l">
              <a:spcBef>
                <a:spcPts val="400"/>
              </a:spcBef>
              <a:spcAft>
                <a:spcPts val="0"/>
              </a:spcAft>
              <a:buClr>
                <a:srgbClr val="00B0F0"/>
              </a:buClr>
              <a:buSzPts val="2000"/>
              <a:buChar char="–"/>
              <a:defRPr>
                <a:solidFill>
                  <a:srgbClr val="00B0F0"/>
                </a:solidFill>
                <a:latin typeface="Arial"/>
                <a:ea typeface="Arial"/>
                <a:cs typeface="Arial"/>
                <a:sym typeface="Arial"/>
              </a:defRPr>
            </a:lvl4pPr>
            <a:lvl5pPr marL="2286000" lvl="4" indent="-355600" algn="l">
              <a:spcBef>
                <a:spcPts val="400"/>
              </a:spcBef>
              <a:spcAft>
                <a:spcPts val="0"/>
              </a:spcAft>
              <a:buClr>
                <a:srgbClr val="00B0F0"/>
              </a:buClr>
              <a:buSzPts val="2000"/>
              <a:buChar char="»"/>
              <a:defRPr>
                <a:solidFill>
                  <a:srgbClr val="00B0F0"/>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7500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de capítulo">
  <p:cSld name="Título de capítulo">
    <p:spTree>
      <p:nvGrpSpPr>
        <p:cNvPr id="1" name="Shape 38"/>
        <p:cNvGrpSpPr/>
        <p:nvPr/>
      </p:nvGrpSpPr>
      <p:grpSpPr>
        <a:xfrm>
          <a:off x="0" y="0"/>
          <a:ext cx="0" cy="0"/>
          <a:chOff x="0" y="0"/>
          <a:chExt cx="0" cy="0"/>
        </a:xfrm>
      </p:grpSpPr>
      <p:sp>
        <p:nvSpPr>
          <p:cNvPr id="40" name="Google Shape;40;p56"/>
          <p:cNvSpPr txBox="1">
            <a:spLocks noGrp="1"/>
          </p:cNvSpPr>
          <p:nvPr>
            <p:ph type="body" idx="1"/>
          </p:nvPr>
        </p:nvSpPr>
        <p:spPr>
          <a:xfrm>
            <a:off x="385411" y="2204789"/>
            <a:ext cx="11399220" cy="432123"/>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rgbClr val="00B0F0"/>
              </a:buClr>
              <a:buSzPts val="3200"/>
              <a:buNone/>
              <a:defRPr>
                <a:solidFill>
                  <a:srgbClr val="00B0F0"/>
                </a:solidFill>
                <a:latin typeface="Open Sans"/>
                <a:ea typeface="Open Sans"/>
                <a:cs typeface="Open Sans"/>
                <a:sym typeface="Open Sans"/>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56"/>
          <p:cNvSpPr txBox="1">
            <a:spLocks noGrp="1"/>
          </p:cNvSpPr>
          <p:nvPr>
            <p:ph type="body" idx="2"/>
          </p:nvPr>
        </p:nvSpPr>
        <p:spPr>
          <a:xfrm>
            <a:off x="385411" y="2708921"/>
            <a:ext cx="11399221" cy="1296143"/>
          </a:xfrm>
          <a:prstGeom prst="rect">
            <a:avLst/>
          </a:prstGeom>
          <a:noFill/>
          <a:ln>
            <a:noFill/>
          </a:ln>
        </p:spPr>
        <p:txBody>
          <a:bodyPr spcFirstLastPara="1" wrap="square" lIns="91425" tIns="45700" rIns="91425" bIns="45700" anchor="t" anchorCtr="0">
            <a:normAutofit/>
          </a:bodyPr>
          <a:lstStyle>
            <a:lvl1pPr marL="457200" lvl="0" indent="-228600" algn="l">
              <a:lnSpc>
                <a:spcPct val="93750"/>
              </a:lnSpc>
              <a:spcBef>
                <a:spcPts val="0"/>
              </a:spcBef>
              <a:spcAft>
                <a:spcPts val="0"/>
              </a:spcAft>
              <a:buClr>
                <a:schemeClr val="lt1"/>
              </a:buClr>
              <a:buSzPts val="4800"/>
              <a:buNone/>
              <a:defRPr sz="4800">
                <a:solidFill>
                  <a:schemeClr val="lt1"/>
                </a:solidFill>
                <a:latin typeface="Open Sans"/>
                <a:ea typeface="Open Sans"/>
                <a:cs typeface="Open Sans"/>
                <a:sym typeface="Open Sans"/>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568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ido Subtitulo">
  <p:cSld name="Contenido Subtitulo">
    <p:spTree>
      <p:nvGrpSpPr>
        <p:cNvPr id="1" name="Shape 45"/>
        <p:cNvGrpSpPr/>
        <p:nvPr/>
      </p:nvGrpSpPr>
      <p:grpSpPr>
        <a:xfrm>
          <a:off x="0" y="0"/>
          <a:ext cx="0" cy="0"/>
          <a:chOff x="0" y="0"/>
          <a:chExt cx="0" cy="0"/>
        </a:xfrm>
      </p:grpSpPr>
      <p:sp>
        <p:nvSpPr>
          <p:cNvPr id="46" name="Google Shape;46;p57"/>
          <p:cNvSpPr txBox="1">
            <a:spLocks noGrp="1"/>
          </p:cNvSpPr>
          <p:nvPr>
            <p:ph type="title"/>
          </p:nvPr>
        </p:nvSpPr>
        <p:spPr>
          <a:xfrm>
            <a:off x="609600" y="980728"/>
            <a:ext cx="10972800" cy="7200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8598D"/>
              </a:buClr>
              <a:buSzPts val="5000"/>
              <a:buFont typeface="Open Sans"/>
              <a:buNone/>
              <a:defRPr sz="5000">
                <a:solidFill>
                  <a:srgbClr val="28598D"/>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7"/>
          <p:cNvSpPr txBox="1">
            <a:spLocks noGrp="1"/>
          </p:cNvSpPr>
          <p:nvPr>
            <p:ph type="body" idx="1"/>
          </p:nvPr>
        </p:nvSpPr>
        <p:spPr>
          <a:xfrm>
            <a:off x="609600" y="1772816"/>
            <a:ext cx="10972800" cy="435335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rgbClr val="1F497D"/>
              </a:buClr>
              <a:buSzPts val="3200"/>
              <a:buChar char="•"/>
              <a:defRPr>
                <a:solidFill>
                  <a:srgbClr val="1F497D"/>
                </a:solidFill>
                <a:latin typeface="Roboto Condensed"/>
                <a:ea typeface="Roboto Condensed"/>
                <a:cs typeface="Roboto Condensed"/>
                <a:sym typeface="Roboto Condensed"/>
              </a:defRPr>
            </a:lvl1pPr>
            <a:lvl2pPr marL="914400" lvl="1" indent="-406400" algn="l">
              <a:spcBef>
                <a:spcPts val="560"/>
              </a:spcBef>
              <a:spcAft>
                <a:spcPts val="0"/>
              </a:spcAft>
              <a:buClr>
                <a:srgbClr val="1F497D"/>
              </a:buClr>
              <a:buSzPts val="2800"/>
              <a:buChar char="–"/>
              <a:defRPr>
                <a:solidFill>
                  <a:srgbClr val="1F497D"/>
                </a:solidFill>
                <a:latin typeface="Roboto Condensed"/>
                <a:ea typeface="Roboto Condensed"/>
                <a:cs typeface="Roboto Condensed"/>
                <a:sym typeface="Roboto Condensed"/>
              </a:defRPr>
            </a:lvl2pPr>
            <a:lvl3pPr marL="1371600" lvl="2" indent="-381000" algn="l">
              <a:spcBef>
                <a:spcPts val="480"/>
              </a:spcBef>
              <a:spcAft>
                <a:spcPts val="0"/>
              </a:spcAft>
              <a:buClr>
                <a:srgbClr val="1F497D"/>
              </a:buClr>
              <a:buSzPts val="2400"/>
              <a:buChar char="•"/>
              <a:defRPr>
                <a:solidFill>
                  <a:srgbClr val="1F497D"/>
                </a:solidFill>
                <a:latin typeface="Roboto Condensed"/>
                <a:ea typeface="Roboto Condensed"/>
                <a:cs typeface="Roboto Condensed"/>
                <a:sym typeface="Roboto Condensed"/>
              </a:defRPr>
            </a:lvl3pPr>
            <a:lvl4pPr marL="1828800" lvl="3" indent="-355600" algn="l">
              <a:spcBef>
                <a:spcPts val="400"/>
              </a:spcBef>
              <a:spcAft>
                <a:spcPts val="0"/>
              </a:spcAft>
              <a:buClr>
                <a:srgbClr val="1F497D"/>
              </a:buClr>
              <a:buSzPts val="2000"/>
              <a:buChar char="–"/>
              <a:defRPr>
                <a:solidFill>
                  <a:srgbClr val="1F497D"/>
                </a:solidFill>
                <a:latin typeface="Roboto Condensed"/>
                <a:ea typeface="Roboto Condensed"/>
                <a:cs typeface="Roboto Condensed"/>
                <a:sym typeface="Roboto Condensed"/>
              </a:defRPr>
            </a:lvl4pPr>
            <a:lvl5pPr marL="2286000" lvl="4" indent="-355600" algn="l">
              <a:spcBef>
                <a:spcPts val="400"/>
              </a:spcBef>
              <a:spcAft>
                <a:spcPts val="0"/>
              </a:spcAft>
              <a:buClr>
                <a:srgbClr val="1F497D"/>
              </a:buClr>
              <a:buSzPts val="2000"/>
              <a:buChar char="»"/>
              <a:defRPr>
                <a:solidFill>
                  <a:srgbClr val="1F497D"/>
                </a:solidFill>
                <a:latin typeface="Roboto Condensed"/>
                <a:ea typeface="Roboto Condensed"/>
                <a:cs typeface="Roboto Condensed"/>
                <a:sym typeface="Roboto Condensed"/>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57"/>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7"/>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7"/>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
        <p:nvSpPr>
          <p:cNvPr id="51" name="Google Shape;51;p57"/>
          <p:cNvSpPr txBox="1">
            <a:spLocks noGrp="1"/>
          </p:cNvSpPr>
          <p:nvPr>
            <p:ph type="body" idx="2"/>
          </p:nvPr>
        </p:nvSpPr>
        <p:spPr>
          <a:xfrm>
            <a:off x="609600" y="570930"/>
            <a:ext cx="10944191" cy="503237"/>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rgbClr val="00B0F0"/>
              </a:buClr>
              <a:buSzPts val="3200"/>
              <a:buNone/>
              <a:defRPr sz="3200" b="0">
                <a:solidFill>
                  <a:srgbClr val="00B0F0"/>
                </a:solidFill>
                <a:latin typeface="Open Sans"/>
                <a:ea typeface="Open Sans"/>
                <a:cs typeface="Open Sans"/>
                <a:sym typeface="Open Sans"/>
              </a:defRPr>
            </a:lvl1pPr>
            <a:lvl2pPr marL="914400" lvl="1" indent="-406400" algn="l">
              <a:spcBef>
                <a:spcPts val="560"/>
              </a:spcBef>
              <a:spcAft>
                <a:spcPts val="0"/>
              </a:spcAft>
              <a:buClr>
                <a:srgbClr val="00B0F0"/>
              </a:buClr>
              <a:buSzPts val="2800"/>
              <a:buChar char="–"/>
              <a:defRPr>
                <a:solidFill>
                  <a:srgbClr val="00B0F0"/>
                </a:solidFill>
                <a:latin typeface="Arial"/>
                <a:ea typeface="Arial"/>
                <a:cs typeface="Arial"/>
                <a:sym typeface="Arial"/>
              </a:defRPr>
            </a:lvl2pPr>
            <a:lvl3pPr marL="1371600" lvl="2" indent="-381000" algn="l">
              <a:spcBef>
                <a:spcPts val="480"/>
              </a:spcBef>
              <a:spcAft>
                <a:spcPts val="0"/>
              </a:spcAft>
              <a:buClr>
                <a:srgbClr val="00B0F0"/>
              </a:buClr>
              <a:buSzPts val="2400"/>
              <a:buChar char="•"/>
              <a:defRPr>
                <a:solidFill>
                  <a:srgbClr val="00B0F0"/>
                </a:solidFill>
                <a:latin typeface="Arial"/>
                <a:ea typeface="Arial"/>
                <a:cs typeface="Arial"/>
                <a:sym typeface="Arial"/>
              </a:defRPr>
            </a:lvl3pPr>
            <a:lvl4pPr marL="1828800" lvl="3" indent="-355600" algn="l">
              <a:spcBef>
                <a:spcPts val="400"/>
              </a:spcBef>
              <a:spcAft>
                <a:spcPts val="0"/>
              </a:spcAft>
              <a:buClr>
                <a:srgbClr val="00B0F0"/>
              </a:buClr>
              <a:buSzPts val="2000"/>
              <a:buChar char="–"/>
              <a:defRPr>
                <a:solidFill>
                  <a:srgbClr val="00B0F0"/>
                </a:solidFill>
                <a:latin typeface="Arial"/>
                <a:ea typeface="Arial"/>
                <a:cs typeface="Arial"/>
                <a:sym typeface="Arial"/>
              </a:defRPr>
            </a:lvl4pPr>
            <a:lvl5pPr marL="2286000" lvl="4" indent="-355600" algn="l">
              <a:spcBef>
                <a:spcPts val="400"/>
              </a:spcBef>
              <a:spcAft>
                <a:spcPts val="0"/>
              </a:spcAft>
              <a:buClr>
                <a:srgbClr val="00B0F0"/>
              </a:buClr>
              <a:buSzPts val="2000"/>
              <a:buChar char="»"/>
              <a:defRPr>
                <a:solidFill>
                  <a:srgbClr val="00B0F0"/>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3273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5832-BCD5-7D6C-B671-5FE42D405E44}"/>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E2A12F2F-39DC-2AE5-5AC4-22E133DF31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D80E1F11-AD56-4161-D33F-D7EE0BFDC267}"/>
              </a:ext>
            </a:extLst>
          </p:cNvPr>
          <p:cNvSpPr>
            <a:spLocks noGrp="1"/>
          </p:cNvSpPr>
          <p:nvPr>
            <p:ph type="dt" sz="half" idx="10"/>
          </p:nvPr>
        </p:nvSpPr>
        <p:spPr/>
        <p:txBody>
          <a:bodyPr/>
          <a:lstStyle/>
          <a:p>
            <a:endParaRPr lang="es-CL"/>
          </a:p>
        </p:txBody>
      </p:sp>
      <p:sp>
        <p:nvSpPr>
          <p:cNvPr id="5" name="Footer Placeholder 4">
            <a:extLst>
              <a:ext uri="{FF2B5EF4-FFF2-40B4-BE49-F238E27FC236}">
                <a16:creationId xmlns:a16="http://schemas.microsoft.com/office/drawing/2014/main" id="{A87C9E55-6510-7411-81C7-04356890E543}"/>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E722D2E7-8830-939E-C98D-DA227F41BB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35890071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8EA1-7903-21D3-5390-CD06094062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L"/>
          </a:p>
        </p:txBody>
      </p:sp>
      <p:sp>
        <p:nvSpPr>
          <p:cNvPr id="3" name="Text Placeholder 2">
            <a:extLst>
              <a:ext uri="{FF2B5EF4-FFF2-40B4-BE49-F238E27FC236}">
                <a16:creationId xmlns:a16="http://schemas.microsoft.com/office/drawing/2014/main" id="{B6FD3FB3-18C6-4475-AE55-835024B0CA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0CD76A-B86E-C70A-5589-2864AABE4703}"/>
              </a:ext>
            </a:extLst>
          </p:cNvPr>
          <p:cNvSpPr>
            <a:spLocks noGrp="1"/>
          </p:cNvSpPr>
          <p:nvPr>
            <p:ph type="dt" sz="half" idx="10"/>
          </p:nvPr>
        </p:nvSpPr>
        <p:spPr/>
        <p:txBody>
          <a:bodyPr/>
          <a:lstStyle/>
          <a:p>
            <a:endParaRPr lang="es-CL"/>
          </a:p>
        </p:txBody>
      </p:sp>
      <p:sp>
        <p:nvSpPr>
          <p:cNvPr id="5" name="Footer Placeholder 4">
            <a:extLst>
              <a:ext uri="{FF2B5EF4-FFF2-40B4-BE49-F238E27FC236}">
                <a16:creationId xmlns:a16="http://schemas.microsoft.com/office/drawing/2014/main" id="{8A2944EF-5391-6BDB-F28C-358CA59A0AC1}"/>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50974C13-C431-D659-B948-C9ECC2E382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40574052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80FC-4826-0C95-53A6-E31E4889EC47}"/>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4ACF7514-E536-0FAB-885A-C7ECCA7BD5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a:extLst>
              <a:ext uri="{FF2B5EF4-FFF2-40B4-BE49-F238E27FC236}">
                <a16:creationId xmlns:a16="http://schemas.microsoft.com/office/drawing/2014/main" id="{A86F5C44-471D-54C8-B697-1D52BAAC6C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Date Placeholder 4">
            <a:extLst>
              <a:ext uri="{FF2B5EF4-FFF2-40B4-BE49-F238E27FC236}">
                <a16:creationId xmlns:a16="http://schemas.microsoft.com/office/drawing/2014/main" id="{A619A638-C475-BB63-01AE-C5ED8DBF636A}"/>
              </a:ext>
            </a:extLst>
          </p:cNvPr>
          <p:cNvSpPr>
            <a:spLocks noGrp="1"/>
          </p:cNvSpPr>
          <p:nvPr>
            <p:ph type="dt" sz="half" idx="10"/>
          </p:nvPr>
        </p:nvSpPr>
        <p:spPr/>
        <p:txBody>
          <a:bodyPr/>
          <a:lstStyle/>
          <a:p>
            <a:endParaRPr lang="es-CL"/>
          </a:p>
        </p:txBody>
      </p:sp>
      <p:sp>
        <p:nvSpPr>
          <p:cNvPr id="6" name="Footer Placeholder 5">
            <a:extLst>
              <a:ext uri="{FF2B5EF4-FFF2-40B4-BE49-F238E27FC236}">
                <a16:creationId xmlns:a16="http://schemas.microsoft.com/office/drawing/2014/main" id="{31C946FF-25FF-C133-ECBC-6AE9097C423A}"/>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BC1076C0-01BC-0344-7D3D-4056AAC252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1085100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FD4E-C659-0253-9BD3-E9640CF5A879}"/>
              </a:ext>
            </a:extLst>
          </p:cNvPr>
          <p:cNvSpPr>
            <a:spLocks noGrp="1"/>
          </p:cNvSpPr>
          <p:nvPr>
            <p:ph type="title"/>
          </p:nvPr>
        </p:nvSpPr>
        <p:spPr>
          <a:xfrm>
            <a:off x="839788" y="365125"/>
            <a:ext cx="10515600" cy="1325563"/>
          </a:xfrm>
        </p:spPr>
        <p:txBody>
          <a:bodyPr/>
          <a:lstStyle/>
          <a:p>
            <a:r>
              <a:rPr lang="en-US"/>
              <a:t>Click to edit Master title style</a:t>
            </a:r>
            <a:endParaRPr lang="es-CL"/>
          </a:p>
        </p:txBody>
      </p:sp>
      <p:sp>
        <p:nvSpPr>
          <p:cNvPr id="3" name="Text Placeholder 2">
            <a:extLst>
              <a:ext uri="{FF2B5EF4-FFF2-40B4-BE49-F238E27FC236}">
                <a16:creationId xmlns:a16="http://schemas.microsoft.com/office/drawing/2014/main" id="{269A9469-1CBA-C463-1198-A5BBCC251F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EB9432-4A8C-F8F2-4360-C93774D4F5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Text Placeholder 4">
            <a:extLst>
              <a:ext uri="{FF2B5EF4-FFF2-40B4-BE49-F238E27FC236}">
                <a16:creationId xmlns:a16="http://schemas.microsoft.com/office/drawing/2014/main" id="{C543C701-F958-6953-EEB7-FB2EE211D4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0B894B-366E-5F90-3557-1123FE0B8D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7" name="Date Placeholder 6">
            <a:extLst>
              <a:ext uri="{FF2B5EF4-FFF2-40B4-BE49-F238E27FC236}">
                <a16:creationId xmlns:a16="http://schemas.microsoft.com/office/drawing/2014/main" id="{5562E7E0-54BF-2E3C-6212-64D4C93166D6}"/>
              </a:ext>
            </a:extLst>
          </p:cNvPr>
          <p:cNvSpPr>
            <a:spLocks noGrp="1"/>
          </p:cNvSpPr>
          <p:nvPr>
            <p:ph type="dt" sz="half" idx="10"/>
          </p:nvPr>
        </p:nvSpPr>
        <p:spPr/>
        <p:txBody>
          <a:bodyPr/>
          <a:lstStyle/>
          <a:p>
            <a:endParaRPr lang="es-CL"/>
          </a:p>
        </p:txBody>
      </p:sp>
      <p:sp>
        <p:nvSpPr>
          <p:cNvPr id="8" name="Footer Placeholder 7">
            <a:extLst>
              <a:ext uri="{FF2B5EF4-FFF2-40B4-BE49-F238E27FC236}">
                <a16:creationId xmlns:a16="http://schemas.microsoft.com/office/drawing/2014/main" id="{78F67B57-2DB2-47ED-86A0-6BAE3720060E}"/>
              </a:ext>
            </a:extLst>
          </p:cNvPr>
          <p:cNvSpPr>
            <a:spLocks noGrp="1"/>
          </p:cNvSpPr>
          <p:nvPr>
            <p:ph type="ftr" sz="quarter" idx="11"/>
          </p:nvPr>
        </p:nvSpPr>
        <p:spPr/>
        <p:txBody>
          <a:bodyPr/>
          <a:lstStyle/>
          <a:p>
            <a:endParaRPr lang="es-CL"/>
          </a:p>
        </p:txBody>
      </p:sp>
      <p:sp>
        <p:nvSpPr>
          <p:cNvPr id="9" name="Slide Number Placeholder 8">
            <a:extLst>
              <a:ext uri="{FF2B5EF4-FFF2-40B4-BE49-F238E27FC236}">
                <a16:creationId xmlns:a16="http://schemas.microsoft.com/office/drawing/2014/main" id="{3576576C-DE22-04F0-DA0C-39F6C6B9AC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422321633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2FBF-72AC-898E-22E3-079574884376}"/>
              </a:ext>
            </a:extLst>
          </p:cNvPr>
          <p:cNvSpPr>
            <a:spLocks noGrp="1"/>
          </p:cNvSpPr>
          <p:nvPr>
            <p:ph type="title"/>
          </p:nvPr>
        </p:nvSpPr>
        <p:spPr/>
        <p:txBody>
          <a:bodyPr/>
          <a:lstStyle/>
          <a:p>
            <a:r>
              <a:rPr lang="en-US"/>
              <a:t>Click to edit Master title style</a:t>
            </a:r>
            <a:endParaRPr lang="es-CL"/>
          </a:p>
        </p:txBody>
      </p:sp>
      <p:sp>
        <p:nvSpPr>
          <p:cNvPr id="3" name="Date Placeholder 2">
            <a:extLst>
              <a:ext uri="{FF2B5EF4-FFF2-40B4-BE49-F238E27FC236}">
                <a16:creationId xmlns:a16="http://schemas.microsoft.com/office/drawing/2014/main" id="{6FCAA347-CE67-E78B-2A46-9B8F78C0928F}"/>
              </a:ext>
            </a:extLst>
          </p:cNvPr>
          <p:cNvSpPr>
            <a:spLocks noGrp="1"/>
          </p:cNvSpPr>
          <p:nvPr>
            <p:ph type="dt" sz="half" idx="10"/>
          </p:nvPr>
        </p:nvSpPr>
        <p:spPr/>
        <p:txBody>
          <a:bodyPr/>
          <a:lstStyle/>
          <a:p>
            <a:endParaRPr lang="es-CL"/>
          </a:p>
        </p:txBody>
      </p:sp>
      <p:sp>
        <p:nvSpPr>
          <p:cNvPr id="4" name="Footer Placeholder 3">
            <a:extLst>
              <a:ext uri="{FF2B5EF4-FFF2-40B4-BE49-F238E27FC236}">
                <a16:creationId xmlns:a16="http://schemas.microsoft.com/office/drawing/2014/main" id="{88BAC5AE-5A57-16B4-34E5-F89E05387E4D}"/>
              </a:ext>
            </a:extLst>
          </p:cNvPr>
          <p:cNvSpPr>
            <a:spLocks noGrp="1"/>
          </p:cNvSpPr>
          <p:nvPr>
            <p:ph type="ftr" sz="quarter" idx="11"/>
          </p:nvPr>
        </p:nvSpPr>
        <p:spPr/>
        <p:txBody>
          <a:bodyPr/>
          <a:lstStyle/>
          <a:p>
            <a:endParaRPr lang="es-CL"/>
          </a:p>
        </p:txBody>
      </p:sp>
      <p:sp>
        <p:nvSpPr>
          <p:cNvPr id="5" name="Slide Number Placeholder 4">
            <a:extLst>
              <a:ext uri="{FF2B5EF4-FFF2-40B4-BE49-F238E27FC236}">
                <a16:creationId xmlns:a16="http://schemas.microsoft.com/office/drawing/2014/main" id="{E202BAE5-5F58-4BF0-9929-DB2D9076E1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13521753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E35A12-AD62-8F6C-FED3-5F7D200ED903}"/>
              </a:ext>
            </a:extLst>
          </p:cNvPr>
          <p:cNvSpPr>
            <a:spLocks noGrp="1"/>
          </p:cNvSpPr>
          <p:nvPr>
            <p:ph type="dt" sz="half" idx="10"/>
          </p:nvPr>
        </p:nvSpPr>
        <p:spPr/>
        <p:txBody>
          <a:bodyPr/>
          <a:lstStyle/>
          <a:p>
            <a:endParaRPr lang="es-CL"/>
          </a:p>
        </p:txBody>
      </p:sp>
      <p:sp>
        <p:nvSpPr>
          <p:cNvPr id="3" name="Footer Placeholder 2">
            <a:extLst>
              <a:ext uri="{FF2B5EF4-FFF2-40B4-BE49-F238E27FC236}">
                <a16:creationId xmlns:a16="http://schemas.microsoft.com/office/drawing/2014/main" id="{B9DD5AC6-7DE6-9796-99FD-A756109C3DBC}"/>
              </a:ext>
            </a:extLst>
          </p:cNvPr>
          <p:cNvSpPr>
            <a:spLocks noGrp="1"/>
          </p:cNvSpPr>
          <p:nvPr>
            <p:ph type="ftr" sz="quarter" idx="11"/>
          </p:nvPr>
        </p:nvSpPr>
        <p:spPr/>
        <p:txBody>
          <a:bodyPr/>
          <a:lstStyle/>
          <a:p>
            <a:endParaRPr lang="es-CL"/>
          </a:p>
        </p:txBody>
      </p:sp>
      <p:sp>
        <p:nvSpPr>
          <p:cNvPr id="4" name="Slide Number Placeholder 3">
            <a:extLst>
              <a:ext uri="{FF2B5EF4-FFF2-40B4-BE49-F238E27FC236}">
                <a16:creationId xmlns:a16="http://schemas.microsoft.com/office/drawing/2014/main" id="{E97ED858-2EB3-B21F-EAC5-942DC87F5C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384237190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7F85-E52A-A860-16F4-2CD56E15A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Content Placeholder 2">
            <a:extLst>
              <a:ext uri="{FF2B5EF4-FFF2-40B4-BE49-F238E27FC236}">
                <a16:creationId xmlns:a16="http://schemas.microsoft.com/office/drawing/2014/main" id="{0A42C8F7-A20C-60C8-E144-AC344D6D4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Text Placeholder 3">
            <a:extLst>
              <a:ext uri="{FF2B5EF4-FFF2-40B4-BE49-F238E27FC236}">
                <a16:creationId xmlns:a16="http://schemas.microsoft.com/office/drawing/2014/main" id="{5E150563-A8DE-108E-65AD-A7EB2DF19E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F74BA-15A1-922B-A4F4-1FD80C377C1E}"/>
              </a:ext>
            </a:extLst>
          </p:cNvPr>
          <p:cNvSpPr>
            <a:spLocks noGrp="1"/>
          </p:cNvSpPr>
          <p:nvPr>
            <p:ph type="dt" sz="half" idx="10"/>
          </p:nvPr>
        </p:nvSpPr>
        <p:spPr/>
        <p:txBody>
          <a:bodyPr/>
          <a:lstStyle/>
          <a:p>
            <a:endParaRPr lang="es-CL"/>
          </a:p>
        </p:txBody>
      </p:sp>
      <p:sp>
        <p:nvSpPr>
          <p:cNvPr id="6" name="Footer Placeholder 5">
            <a:extLst>
              <a:ext uri="{FF2B5EF4-FFF2-40B4-BE49-F238E27FC236}">
                <a16:creationId xmlns:a16="http://schemas.microsoft.com/office/drawing/2014/main" id="{7177EE51-78D9-B196-A342-ECE5256BEFE6}"/>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94B7305B-B17F-7EB7-1489-9A119756B3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12940789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D760-A9A1-6071-E82E-8EF84247D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Picture Placeholder 2">
            <a:extLst>
              <a:ext uri="{FF2B5EF4-FFF2-40B4-BE49-F238E27FC236}">
                <a16:creationId xmlns:a16="http://schemas.microsoft.com/office/drawing/2014/main" id="{06786117-59E3-210F-1C96-3C3F04BD53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a:extLst>
              <a:ext uri="{FF2B5EF4-FFF2-40B4-BE49-F238E27FC236}">
                <a16:creationId xmlns:a16="http://schemas.microsoft.com/office/drawing/2014/main" id="{031AF72F-7CD7-5272-01A2-CC2120000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6EBF2-D354-0AAD-C08A-EC777FBFFD71}"/>
              </a:ext>
            </a:extLst>
          </p:cNvPr>
          <p:cNvSpPr>
            <a:spLocks noGrp="1"/>
          </p:cNvSpPr>
          <p:nvPr>
            <p:ph type="dt" sz="half" idx="10"/>
          </p:nvPr>
        </p:nvSpPr>
        <p:spPr/>
        <p:txBody>
          <a:bodyPr/>
          <a:lstStyle/>
          <a:p>
            <a:endParaRPr lang="es-CL"/>
          </a:p>
        </p:txBody>
      </p:sp>
      <p:sp>
        <p:nvSpPr>
          <p:cNvPr id="6" name="Footer Placeholder 5">
            <a:extLst>
              <a:ext uri="{FF2B5EF4-FFF2-40B4-BE49-F238E27FC236}">
                <a16:creationId xmlns:a16="http://schemas.microsoft.com/office/drawing/2014/main" id="{E97DF7DF-7DB8-3665-9266-AD3BD38FE373}"/>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A03F5F7B-C502-84F0-3B57-A847AD9D6D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14950085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265490-F0B8-8030-75E1-4EF56911E1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L"/>
          </a:p>
        </p:txBody>
      </p:sp>
      <p:sp>
        <p:nvSpPr>
          <p:cNvPr id="3" name="Text Placeholder 2">
            <a:extLst>
              <a:ext uri="{FF2B5EF4-FFF2-40B4-BE49-F238E27FC236}">
                <a16:creationId xmlns:a16="http://schemas.microsoft.com/office/drawing/2014/main" id="{23E9CBB7-D9F4-FC2E-7330-7FA43AB0CA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CC3E9F35-E81D-E63F-453A-308E4A11B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L"/>
          </a:p>
        </p:txBody>
      </p:sp>
      <p:sp>
        <p:nvSpPr>
          <p:cNvPr id="5" name="Footer Placeholder 4">
            <a:extLst>
              <a:ext uri="{FF2B5EF4-FFF2-40B4-BE49-F238E27FC236}">
                <a16:creationId xmlns:a16="http://schemas.microsoft.com/office/drawing/2014/main" id="{CF72A4B4-B622-ECC2-7FB8-C967CB9A6E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a:extLst>
              <a:ext uri="{FF2B5EF4-FFF2-40B4-BE49-F238E27FC236}">
                <a16:creationId xmlns:a16="http://schemas.microsoft.com/office/drawing/2014/main" id="{9B23F805-0C36-5D7C-AE2A-5569C8F33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s-ES" smtClean="0"/>
              <a:t>‹#›</a:t>
            </a:fld>
            <a:endParaRPr lang="es-ES"/>
          </a:p>
        </p:txBody>
      </p:sp>
    </p:spTree>
    <p:extLst>
      <p:ext uri="{BB962C8B-B14F-4D97-AF65-F5344CB8AC3E}">
        <p14:creationId xmlns:p14="http://schemas.microsoft.com/office/powerpoint/2010/main" val="111713769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s://psychology.wikia.org/wiki/Biological_neural_networks"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glastonburyc.github.io/neuralprimer.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homepages.math.uic.edu/~lreyzin/papers/rosenblatt58.pdf"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hyperlink" Target="https://paperswithcode.com/" TargetMode="External"/><Relationship Id="rId4" Type="http://schemas.openxmlformats.org/officeDocument/2006/relationships/hyperlink" Target="https://datasets.quantumstat.com/"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homepages.math.uic.edu/~lreyzin/papers/rosenblatt58.pdf"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body" idx="2"/>
          </p:nvPr>
        </p:nvSpPr>
        <p:spPr>
          <a:xfrm>
            <a:off x="0" y="6272827"/>
            <a:ext cx="3672532" cy="5760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240"/>
              </a:spcBef>
              <a:spcAft>
                <a:spcPts val="0"/>
              </a:spcAft>
              <a:buClr>
                <a:schemeClr val="dk1"/>
              </a:buClr>
              <a:buSzPts val="1200"/>
              <a:buFont typeface="Arial"/>
              <a:buNone/>
            </a:pPr>
            <a:endParaRPr dirty="0">
              <a:solidFill>
                <a:srgbClr val="366092"/>
              </a:solidFill>
              <a:latin typeface="Roboto Condensed"/>
              <a:ea typeface="Roboto Condensed"/>
              <a:cs typeface="Roboto Condensed"/>
              <a:sym typeface="Roboto Condensed"/>
            </a:endParaRPr>
          </a:p>
        </p:txBody>
      </p:sp>
      <p:sp>
        <p:nvSpPr>
          <p:cNvPr id="86" name="Google Shape;86;p1"/>
          <p:cNvSpPr txBox="1"/>
          <p:nvPr/>
        </p:nvSpPr>
        <p:spPr>
          <a:xfrm>
            <a:off x="2351584" y="2420888"/>
            <a:ext cx="7488832" cy="1228618"/>
          </a:xfrm>
          <a:prstGeom prst="rect">
            <a:avLst/>
          </a:prstGeom>
          <a:noFill/>
          <a:ln>
            <a:noFill/>
          </a:ln>
        </p:spPr>
        <p:txBody>
          <a:bodyPr spcFirstLastPara="1" wrap="square" lIns="91425" tIns="45700" rIns="91425" bIns="45700" anchor="ctr" anchorCtr="0">
            <a:noAutofit/>
          </a:bodyPr>
          <a:lstStyle/>
          <a:p>
            <a:pPr marL="0" marR="0" lvl="0" indent="0" algn="ctr" rtl="0">
              <a:lnSpc>
                <a:spcPct val="90909"/>
              </a:lnSpc>
              <a:spcBef>
                <a:spcPts val="0"/>
              </a:spcBef>
              <a:spcAft>
                <a:spcPts val="0"/>
              </a:spcAft>
              <a:buClr>
                <a:schemeClr val="dk2"/>
              </a:buClr>
              <a:buSzPts val="6600"/>
              <a:buFont typeface="Open Sans"/>
              <a:buNone/>
            </a:pPr>
            <a:r>
              <a:rPr lang="es-ES" sz="6600" b="0" i="0" u="none" strike="noStrike" cap="none" dirty="0">
                <a:solidFill>
                  <a:schemeClr val="dk2"/>
                </a:solidFill>
                <a:latin typeface="Open Sans"/>
                <a:ea typeface="Open Sans"/>
                <a:cs typeface="Open Sans"/>
                <a:sym typeface="Open Sans"/>
              </a:rPr>
              <a:t>Redes Neuronales y NLP</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162" name="Google Shape;162;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Las redes son difíciles de entrenar </a:t>
            </a:r>
            <a:endParaRPr/>
          </a:p>
          <a:p>
            <a:pPr marL="742950" lvl="1" indent="-285750" algn="l" rtl="0">
              <a:spcBef>
                <a:spcPts val="560"/>
              </a:spcBef>
              <a:spcAft>
                <a:spcPts val="0"/>
              </a:spcAft>
              <a:buClr>
                <a:srgbClr val="1F497D"/>
              </a:buClr>
              <a:buSzPts val="2800"/>
              <a:buChar char="–"/>
            </a:pPr>
            <a:r>
              <a:rPr lang="es-ES"/>
              <a:t>La idea es ajustar los pesos para aprender (por ej.):</a:t>
            </a:r>
            <a:endParaRPr/>
          </a:p>
        </p:txBody>
      </p:sp>
      <p:sp>
        <p:nvSpPr>
          <p:cNvPr id="163" name="Google Shape;163;p10"/>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¿Qué ajustamos?</a:t>
            </a:r>
            <a:endParaRPr/>
          </a:p>
        </p:txBody>
      </p:sp>
      <p:pic>
        <p:nvPicPr>
          <p:cNvPr id="164" name="Google Shape;164;p10" descr="Diagram, schematic&#10;&#10;Description automatically generated"/>
          <p:cNvPicPr preferRelativeResize="0"/>
          <p:nvPr/>
        </p:nvPicPr>
        <p:blipFill rotWithShape="1">
          <a:blip r:embed="rId3">
            <a:alphaModFix/>
          </a:blip>
          <a:srcRect/>
          <a:stretch/>
        </p:blipFill>
        <p:spPr>
          <a:xfrm>
            <a:off x="3287688" y="3178493"/>
            <a:ext cx="5734655" cy="3096445"/>
          </a:xfrm>
          <a:prstGeom prst="rect">
            <a:avLst/>
          </a:prstGeom>
          <a:noFill/>
          <a:ln>
            <a:noFill/>
          </a:ln>
        </p:spPr>
      </p:pic>
      <p:pic>
        <p:nvPicPr>
          <p:cNvPr id="165" name="Google Shape;165;p10"/>
          <p:cNvPicPr preferRelativeResize="0"/>
          <p:nvPr/>
        </p:nvPicPr>
        <p:blipFill rotWithShape="1">
          <a:blip r:embed="rId4">
            <a:alphaModFix/>
          </a:blip>
          <a:srcRect/>
          <a:stretch/>
        </p:blipFill>
        <p:spPr>
          <a:xfrm>
            <a:off x="14889" y="3391204"/>
            <a:ext cx="3284098" cy="2465263"/>
          </a:xfrm>
          <a:prstGeom prst="rect">
            <a:avLst/>
          </a:prstGeom>
          <a:noFill/>
          <a:ln>
            <a:noFill/>
          </a:ln>
        </p:spPr>
      </p:pic>
      <p:sp>
        <p:nvSpPr>
          <p:cNvPr id="166" name="Google Shape;166;p10"/>
          <p:cNvSpPr txBox="1"/>
          <p:nvPr/>
        </p:nvSpPr>
        <p:spPr>
          <a:xfrm>
            <a:off x="8026333" y="3861048"/>
            <a:ext cx="12166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Perro: 0.80</a:t>
            </a:r>
            <a:endParaRPr sz="1800">
              <a:solidFill>
                <a:schemeClr val="dk1"/>
              </a:solidFill>
              <a:latin typeface="Calibri"/>
              <a:ea typeface="Calibri"/>
              <a:cs typeface="Calibri"/>
              <a:sym typeface="Calibri"/>
            </a:endParaRPr>
          </a:p>
        </p:txBody>
      </p:sp>
      <p:sp>
        <p:nvSpPr>
          <p:cNvPr id="167" name="Google Shape;167;p10"/>
          <p:cNvSpPr txBox="1"/>
          <p:nvPr/>
        </p:nvSpPr>
        <p:spPr>
          <a:xfrm>
            <a:off x="8049602" y="4193498"/>
            <a:ext cx="11721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Lobo: 0.10</a:t>
            </a:r>
            <a:endParaRPr sz="1800">
              <a:solidFill>
                <a:schemeClr val="dk1"/>
              </a:solidFill>
              <a:latin typeface="Calibri"/>
              <a:ea typeface="Calibri"/>
              <a:cs typeface="Calibri"/>
              <a:sym typeface="Calibri"/>
            </a:endParaRPr>
          </a:p>
        </p:txBody>
      </p:sp>
      <p:sp>
        <p:nvSpPr>
          <p:cNvPr id="168" name="Google Shape;168;p10"/>
          <p:cNvSpPr txBox="1"/>
          <p:nvPr/>
        </p:nvSpPr>
        <p:spPr>
          <a:xfrm>
            <a:off x="8040216" y="4525948"/>
            <a:ext cx="11889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Reno: 0.09</a:t>
            </a:r>
            <a:endParaRPr sz="1800">
              <a:solidFill>
                <a:schemeClr val="dk1"/>
              </a:solidFill>
              <a:latin typeface="Calibri"/>
              <a:ea typeface="Calibri"/>
              <a:cs typeface="Calibri"/>
              <a:sym typeface="Calibri"/>
            </a:endParaRPr>
          </a:p>
        </p:txBody>
      </p:sp>
      <p:sp>
        <p:nvSpPr>
          <p:cNvPr id="169" name="Google Shape;169;p10"/>
          <p:cNvSpPr txBox="1"/>
          <p:nvPr/>
        </p:nvSpPr>
        <p:spPr>
          <a:xfrm>
            <a:off x="8078521" y="4821516"/>
            <a:ext cx="11597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Gato: 0.01</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par>
                                <p:cTn id="18" presetID="10" presetClass="entr" presetSubtype="0" fill="hold" nodeType="with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fade">
                                      <p:cBhvr>
                                        <p:cTn id="20" dur="500"/>
                                        <p:tgtEl>
                                          <p:spTgt spid="167"/>
                                        </p:tgtEl>
                                      </p:cBhvr>
                                    </p:animEffect>
                                  </p:childTnLst>
                                </p:cTn>
                              </p:par>
                              <p:par>
                                <p:cTn id="21" presetID="10" presetClass="entr" presetSubtype="0"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animEffect transition="in" filter="fade">
                                      <p:cBhvr>
                                        <p:cTn id="23" dur="500"/>
                                        <p:tgtEl>
                                          <p:spTgt spid="168"/>
                                        </p:tgtEl>
                                      </p:cBhvr>
                                    </p:animEffect>
                                  </p:childTnLst>
                                </p:cTn>
                              </p:par>
                              <p:par>
                                <p:cTn id="24" presetID="10" presetClass="entr" presetSubtype="0" fill="hold" nodeType="withEffect">
                                  <p:stCondLst>
                                    <p:cond delay="0"/>
                                  </p:stCondLst>
                                  <p:childTnLst>
                                    <p:set>
                                      <p:cBhvr>
                                        <p:cTn id="25" dur="1" fill="hold">
                                          <p:stCondLst>
                                            <p:cond delay="0"/>
                                          </p:stCondLst>
                                        </p:cTn>
                                        <p:tgtEl>
                                          <p:spTgt spid="169"/>
                                        </p:tgtEl>
                                        <p:attrNameLst>
                                          <p:attrName>style.visibility</p:attrName>
                                        </p:attrNameLst>
                                      </p:cBhvr>
                                      <p:to>
                                        <p:strVal val="visible"/>
                                      </p:to>
                                    </p:set>
                                    <p:animEffect transition="in" filter="fade">
                                      <p:cBhvr>
                                        <p:cTn id="26"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175" name="Google Shape;175;p11"/>
          <p:cNvSpPr txBox="1">
            <a:spLocks noGrp="1"/>
          </p:cNvSpPr>
          <p:nvPr>
            <p:ph type="body" idx="1"/>
          </p:nvPr>
        </p:nvSpPr>
        <p:spPr>
          <a:xfrm>
            <a:off x="609600" y="1772816"/>
            <a:ext cx="10972800" cy="216024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Las redes son difíciles de entrenar </a:t>
            </a:r>
            <a:endParaRPr/>
          </a:p>
          <a:p>
            <a:pPr marL="742950" lvl="1" indent="-285750" algn="l" rtl="0">
              <a:spcBef>
                <a:spcPts val="560"/>
              </a:spcBef>
              <a:spcAft>
                <a:spcPts val="0"/>
              </a:spcAft>
              <a:buClr>
                <a:srgbClr val="1F497D"/>
              </a:buClr>
              <a:buSzPts val="2800"/>
              <a:buChar char="–"/>
            </a:pPr>
            <a:r>
              <a:rPr lang="es-ES"/>
              <a:t>La idea es ajustar los pesos para aprender</a:t>
            </a:r>
            <a:endParaRPr/>
          </a:p>
          <a:p>
            <a:pPr marL="742950" lvl="1" indent="-285750" algn="l" rtl="0">
              <a:spcBef>
                <a:spcPts val="560"/>
              </a:spcBef>
              <a:spcAft>
                <a:spcPts val="0"/>
              </a:spcAft>
              <a:buClr>
                <a:srgbClr val="1F497D"/>
              </a:buClr>
              <a:buSzPts val="2800"/>
              <a:buChar char="–"/>
            </a:pPr>
            <a:r>
              <a:rPr lang="es-ES"/>
              <a:t>Minimizando el error (Optimización)</a:t>
            </a:r>
            <a:endParaRPr/>
          </a:p>
          <a:p>
            <a:pPr marL="1143000" lvl="2" indent="-228600" algn="l" rtl="0">
              <a:spcBef>
                <a:spcPts val="480"/>
              </a:spcBef>
              <a:spcAft>
                <a:spcPts val="0"/>
              </a:spcAft>
              <a:buClr>
                <a:srgbClr val="1F497D"/>
              </a:buClr>
              <a:buSzPts val="2400"/>
              <a:buChar char="•"/>
            </a:pPr>
            <a:r>
              <a:rPr lang="es-ES"/>
              <a:t>Función de perdida dependiente de nuestro problema:</a:t>
            </a:r>
            <a:endParaRPr/>
          </a:p>
        </p:txBody>
      </p:sp>
      <p:sp>
        <p:nvSpPr>
          <p:cNvPr id="176" name="Google Shape;176;p11"/>
          <p:cNvSpPr txBox="1">
            <a:spLocks noGrp="1"/>
          </p:cNvSpPr>
          <p:nvPr>
            <p:ph type="body" idx="2"/>
          </p:nvPr>
        </p:nvSpPr>
        <p:spPr>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Clr>
                <a:srgbClr val="00B0F0"/>
              </a:buClr>
              <a:buSzPct val="100000"/>
              <a:buNone/>
            </a:pPr>
            <a:r>
              <a:rPr lang="es-ES"/>
              <a:t>Como entrenamos una red – Función de perdida (Loss function)</a:t>
            </a:r>
            <a:endParaRPr/>
          </a:p>
        </p:txBody>
      </p:sp>
      <p:sp>
        <p:nvSpPr>
          <p:cNvPr id="177" name="Google Shape;177;p11"/>
          <p:cNvSpPr txBox="1"/>
          <p:nvPr/>
        </p:nvSpPr>
        <p:spPr>
          <a:xfrm>
            <a:off x="479376" y="3916456"/>
            <a:ext cx="4032448" cy="2160240"/>
          </a:xfrm>
          <a:prstGeom prst="rect">
            <a:avLst/>
          </a:prstGeom>
          <a:blipFill rotWithShape="1">
            <a:blip r:embed="rId3">
              <a:alphaModFix/>
            </a:blip>
            <a:stretch>
              <a:fillRect l="-3477" t="-36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latin typeface="Calibri"/>
                <a:ea typeface="Calibri"/>
                <a:cs typeface="Calibri"/>
                <a:sym typeface="Calibri"/>
              </a:rPr>
              <a:t> </a:t>
            </a:r>
            <a:endParaRPr/>
          </a:p>
        </p:txBody>
      </p:sp>
      <p:sp>
        <p:nvSpPr>
          <p:cNvPr id="178" name="Google Shape;178;p11"/>
          <p:cNvSpPr txBox="1"/>
          <p:nvPr/>
        </p:nvSpPr>
        <p:spPr>
          <a:xfrm>
            <a:off x="5087888" y="3916456"/>
            <a:ext cx="7200800" cy="2160240"/>
          </a:xfrm>
          <a:prstGeom prst="rect">
            <a:avLst/>
          </a:prstGeom>
          <a:blipFill rotWithShape="1">
            <a:blip r:embed="rId4">
              <a:alphaModFix/>
            </a:blip>
            <a:stretch>
              <a:fillRect l="-1947" t="-36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latin typeface="Calibri"/>
                <a:ea typeface="Calibri"/>
                <a:cs typeface="Calibri"/>
                <a:sym typeface="Calibri"/>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184" name="Google Shape;184;p12"/>
          <p:cNvSpPr txBox="1">
            <a:spLocks noGrp="1"/>
          </p:cNvSpPr>
          <p:nvPr>
            <p:ph type="body" idx="1"/>
          </p:nvPr>
        </p:nvSpPr>
        <p:spPr>
          <a:xfrm>
            <a:off x="609600" y="1772816"/>
            <a:ext cx="10972800" cy="417646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Las redes son difíciles de entrenar </a:t>
            </a:r>
            <a:endParaRPr/>
          </a:p>
          <a:p>
            <a:pPr marL="742950" lvl="1" indent="-285750" algn="l" rtl="0">
              <a:spcBef>
                <a:spcPts val="560"/>
              </a:spcBef>
              <a:spcAft>
                <a:spcPts val="0"/>
              </a:spcAft>
              <a:buClr>
                <a:srgbClr val="1F497D"/>
              </a:buClr>
              <a:buSzPts val="2800"/>
              <a:buChar char="–"/>
            </a:pPr>
            <a:r>
              <a:rPr lang="es-ES"/>
              <a:t>La idea es ajustar los pesos para aprender</a:t>
            </a:r>
            <a:endParaRPr/>
          </a:p>
          <a:p>
            <a:pPr marL="742950" lvl="1" indent="-285750" algn="l" rtl="0">
              <a:spcBef>
                <a:spcPts val="560"/>
              </a:spcBef>
              <a:spcAft>
                <a:spcPts val="0"/>
              </a:spcAft>
              <a:buClr>
                <a:srgbClr val="1F497D"/>
              </a:buClr>
              <a:buSzPts val="2800"/>
              <a:buChar char="–"/>
            </a:pPr>
            <a:r>
              <a:rPr lang="es-ES"/>
              <a:t>Minimizando el error (Optimización)</a:t>
            </a:r>
            <a:endParaRPr/>
          </a:p>
          <a:p>
            <a:pPr marL="742950" lvl="1" indent="-285750" algn="l" rtl="0">
              <a:spcBef>
                <a:spcPts val="560"/>
              </a:spcBef>
              <a:spcAft>
                <a:spcPts val="0"/>
              </a:spcAft>
              <a:buClr>
                <a:srgbClr val="1F497D"/>
              </a:buClr>
              <a:buSzPts val="2800"/>
              <a:buChar char="–"/>
            </a:pPr>
            <a:r>
              <a:rPr lang="es-ES"/>
              <a:t>Forward-pass y Backpropagation:</a:t>
            </a:r>
            <a:endParaRPr/>
          </a:p>
          <a:p>
            <a:pPr marL="1143000" lvl="2" indent="-228600" algn="l" rtl="0">
              <a:spcBef>
                <a:spcPts val="480"/>
              </a:spcBef>
              <a:spcAft>
                <a:spcPts val="0"/>
              </a:spcAft>
              <a:buClr>
                <a:srgbClr val="1F497D"/>
              </a:buClr>
              <a:buSzPts val="2400"/>
              <a:buChar char="•"/>
            </a:pPr>
            <a:r>
              <a:rPr lang="es-ES"/>
              <a:t>Para una muestra, calculamos el error obtenido (Forward pass)</a:t>
            </a:r>
            <a:endParaRPr/>
          </a:p>
          <a:p>
            <a:pPr marL="1143000" lvl="2" indent="-228600" algn="l" rtl="0">
              <a:spcBef>
                <a:spcPts val="480"/>
              </a:spcBef>
              <a:spcAft>
                <a:spcPts val="0"/>
              </a:spcAft>
              <a:buClr>
                <a:srgbClr val="1F497D"/>
              </a:buClr>
              <a:buSzPts val="2400"/>
              <a:buChar char="•"/>
            </a:pPr>
            <a:r>
              <a:rPr lang="es-ES"/>
              <a:t>Propagamos el error hacia atrás, utilizando el algoritmo de Backpropagation</a:t>
            </a:r>
            <a:endParaRPr/>
          </a:p>
          <a:p>
            <a:pPr marL="1143000" lvl="2" indent="-76200" algn="l" rtl="0">
              <a:spcBef>
                <a:spcPts val="480"/>
              </a:spcBef>
              <a:spcAft>
                <a:spcPts val="0"/>
              </a:spcAft>
              <a:buClr>
                <a:srgbClr val="1F497D"/>
              </a:buClr>
              <a:buSzPts val="2400"/>
              <a:buNone/>
            </a:pPr>
            <a:endParaRPr/>
          </a:p>
          <a:p>
            <a:pPr marL="742950" lvl="1" indent="-107950" algn="l" rtl="0">
              <a:spcBef>
                <a:spcPts val="560"/>
              </a:spcBef>
              <a:spcAft>
                <a:spcPts val="0"/>
              </a:spcAft>
              <a:buClr>
                <a:srgbClr val="1F497D"/>
              </a:buClr>
              <a:buSzPts val="2800"/>
              <a:buNone/>
            </a:pPr>
            <a:endParaRPr/>
          </a:p>
        </p:txBody>
      </p:sp>
      <p:sp>
        <p:nvSpPr>
          <p:cNvPr id="185" name="Google Shape;185;p12"/>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Backpropagation</a:t>
            </a:r>
            <a:endParaRPr/>
          </a:p>
        </p:txBody>
      </p:sp>
      <p:pic>
        <p:nvPicPr>
          <p:cNvPr id="186" name="Google Shape;186;p12"/>
          <p:cNvPicPr preferRelativeResize="0"/>
          <p:nvPr/>
        </p:nvPicPr>
        <p:blipFill rotWithShape="1">
          <a:blip r:embed="rId3">
            <a:alphaModFix/>
          </a:blip>
          <a:srcRect/>
          <a:stretch/>
        </p:blipFill>
        <p:spPr>
          <a:xfrm>
            <a:off x="1199456" y="5162665"/>
            <a:ext cx="2381250" cy="742950"/>
          </a:xfrm>
          <a:prstGeom prst="rect">
            <a:avLst/>
          </a:prstGeom>
          <a:noFill/>
          <a:ln>
            <a:noFill/>
          </a:ln>
        </p:spPr>
      </p:pic>
      <p:pic>
        <p:nvPicPr>
          <p:cNvPr id="187" name="Google Shape;187;p12"/>
          <p:cNvPicPr preferRelativeResize="0"/>
          <p:nvPr/>
        </p:nvPicPr>
        <p:blipFill rotWithShape="1">
          <a:blip r:embed="rId4">
            <a:alphaModFix/>
          </a:blip>
          <a:srcRect/>
          <a:stretch/>
        </p:blipFill>
        <p:spPr>
          <a:xfrm>
            <a:off x="4871864" y="5215802"/>
            <a:ext cx="4362450" cy="638175"/>
          </a:xfrm>
          <a:prstGeom prst="rect">
            <a:avLst/>
          </a:prstGeom>
          <a:noFill/>
          <a:ln>
            <a:noFill/>
          </a:ln>
        </p:spPr>
      </p:pic>
      <p:cxnSp>
        <p:nvCxnSpPr>
          <p:cNvPr id="188" name="Google Shape;188;p12"/>
          <p:cNvCxnSpPr>
            <a:endCxn id="187" idx="1"/>
          </p:cNvCxnSpPr>
          <p:nvPr/>
        </p:nvCxnSpPr>
        <p:spPr>
          <a:xfrm>
            <a:off x="3575864" y="5534889"/>
            <a:ext cx="1296000" cy="0"/>
          </a:xfrm>
          <a:prstGeom prst="straightConnector1">
            <a:avLst/>
          </a:prstGeom>
          <a:noFill/>
          <a:ln w="57150" cap="flat" cmpd="sng">
            <a:solidFill>
              <a:srgbClr val="4A7DBA"/>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195" name="Google Shape;195;p13"/>
          <p:cNvSpPr txBox="1">
            <a:spLocks noGrp="1"/>
          </p:cNvSpPr>
          <p:nvPr>
            <p:ph type="body" idx="1"/>
          </p:nvPr>
        </p:nvSpPr>
        <p:spPr>
          <a:xfrm>
            <a:off x="609600" y="1772816"/>
            <a:ext cx="10972800" cy="4176464"/>
          </a:xfrm>
          <a:prstGeom prst="rect">
            <a:avLst/>
          </a:prstGeom>
          <a:blipFill rotWithShape="1">
            <a:blip r:embed="rId3">
              <a:alphaModFix/>
            </a:blip>
            <a:stretch>
              <a:fillRect l="-1277" t="-3064"/>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s-ES"/>
              <a:t> </a:t>
            </a:r>
            <a:endParaRPr/>
          </a:p>
        </p:txBody>
      </p:sp>
      <p:sp>
        <p:nvSpPr>
          <p:cNvPr id="196" name="Google Shape;196;p13"/>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Optimizadores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203" name="Google Shape;203;p14"/>
          <p:cNvSpPr txBox="1">
            <a:spLocks noGrp="1"/>
          </p:cNvSpPr>
          <p:nvPr>
            <p:ph type="body" idx="1"/>
          </p:nvPr>
        </p:nvSpPr>
        <p:spPr>
          <a:xfrm>
            <a:off x="609600" y="1772816"/>
            <a:ext cx="10972800" cy="417646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Las redes son difíciles de entrenar </a:t>
            </a:r>
            <a:endParaRPr/>
          </a:p>
          <a:p>
            <a:pPr marL="742950" lvl="1" indent="-285750" algn="l" rtl="0">
              <a:spcBef>
                <a:spcPts val="560"/>
              </a:spcBef>
              <a:spcAft>
                <a:spcPts val="0"/>
              </a:spcAft>
              <a:buClr>
                <a:srgbClr val="1F497D"/>
              </a:buClr>
              <a:buSzPts val="2800"/>
              <a:buChar char="–"/>
            </a:pPr>
            <a:r>
              <a:rPr lang="es-ES"/>
              <a:t>La idea es ajustar los pesos para aprender</a:t>
            </a:r>
            <a:endParaRPr/>
          </a:p>
          <a:p>
            <a:pPr marL="742950" lvl="1" indent="-285750" algn="l" rtl="0">
              <a:spcBef>
                <a:spcPts val="560"/>
              </a:spcBef>
              <a:spcAft>
                <a:spcPts val="0"/>
              </a:spcAft>
              <a:buClr>
                <a:srgbClr val="1F497D"/>
              </a:buClr>
              <a:buSzPts val="2800"/>
              <a:buChar char="–"/>
            </a:pPr>
            <a:r>
              <a:rPr lang="es-ES"/>
              <a:t>Minimizando el error (Optimización)</a:t>
            </a:r>
            <a:endParaRPr/>
          </a:p>
          <a:p>
            <a:pPr marL="742950" lvl="1" indent="-285750" algn="l" rtl="0">
              <a:spcBef>
                <a:spcPts val="560"/>
              </a:spcBef>
              <a:spcAft>
                <a:spcPts val="0"/>
              </a:spcAft>
              <a:buClr>
                <a:srgbClr val="1F497D"/>
              </a:buClr>
              <a:buSzPts val="2800"/>
              <a:buChar char="–"/>
            </a:pPr>
            <a:r>
              <a:rPr lang="es-ES"/>
              <a:t>Forward-pass y Backpropagation:</a:t>
            </a:r>
            <a:endParaRPr/>
          </a:p>
          <a:p>
            <a:pPr marL="742950" lvl="1" indent="-285750" algn="l" rtl="0">
              <a:spcBef>
                <a:spcPts val="560"/>
              </a:spcBef>
              <a:spcAft>
                <a:spcPts val="0"/>
              </a:spcAft>
              <a:buClr>
                <a:srgbClr val="1F497D"/>
              </a:buClr>
              <a:buSzPts val="2800"/>
              <a:buChar char="–"/>
            </a:pPr>
            <a:r>
              <a:rPr lang="es-ES"/>
              <a:t>Optimizador basados en gradientes:</a:t>
            </a:r>
            <a:endParaRPr/>
          </a:p>
          <a:p>
            <a:pPr marL="1143000" lvl="2" indent="-228600" algn="l" rtl="0">
              <a:spcBef>
                <a:spcPts val="480"/>
              </a:spcBef>
              <a:spcAft>
                <a:spcPts val="0"/>
              </a:spcAft>
              <a:buClr>
                <a:srgbClr val="1F497D"/>
              </a:buClr>
              <a:buSzPts val="2400"/>
              <a:buChar char="•"/>
            </a:pPr>
            <a:r>
              <a:rPr lang="es-ES"/>
              <a:t>Estos optimizadores nos indican cuanto cambiamos de los pesos:</a:t>
            </a:r>
            <a:endParaRPr/>
          </a:p>
          <a:p>
            <a:pPr marL="1143000" lvl="2" indent="-228600" algn="l" rtl="0">
              <a:spcBef>
                <a:spcPts val="480"/>
              </a:spcBef>
              <a:spcAft>
                <a:spcPts val="0"/>
              </a:spcAft>
              <a:buClr>
                <a:srgbClr val="1F497D"/>
              </a:buClr>
              <a:buSzPts val="2400"/>
              <a:buChar char="•"/>
            </a:pPr>
            <a:r>
              <a:rPr lang="es-ES"/>
              <a:t>Optimizadores Estocásticos: No utilizar todo el set de datos, si no que uno seleccionado al azar de un “mini batch”</a:t>
            </a:r>
            <a:endParaRPr/>
          </a:p>
        </p:txBody>
      </p:sp>
      <p:sp>
        <p:nvSpPr>
          <p:cNvPr id="204" name="Google Shape;204;p14"/>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Optimizadores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pic>
        <p:nvPicPr>
          <p:cNvPr id="211" name="Google Shape;211;p15" descr="Diagram&#10;&#10;Description automatically generated"/>
          <p:cNvPicPr preferRelativeResize="0">
            <a:picLocks noGrp="1"/>
          </p:cNvPicPr>
          <p:nvPr>
            <p:ph type="body" idx="1"/>
          </p:nvPr>
        </p:nvPicPr>
        <p:blipFill rotWithShape="1">
          <a:blip r:embed="rId3">
            <a:alphaModFix/>
          </a:blip>
          <a:srcRect/>
          <a:stretch/>
        </p:blipFill>
        <p:spPr>
          <a:xfrm>
            <a:off x="609600" y="1700808"/>
            <a:ext cx="4652318" cy="4716288"/>
          </a:xfrm>
          <a:prstGeom prst="rect">
            <a:avLst/>
          </a:prstGeom>
          <a:noFill/>
          <a:ln>
            <a:noFill/>
          </a:ln>
        </p:spPr>
      </p:pic>
      <p:sp>
        <p:nvSpPr>
          <p:cNvPr id="212" name="Google Shape;212;p15"/>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Optimizadores</a:t>
            </a:r>
            <a:endParaRPr/>
          </a:p>
        </p:txBody>
      </p:sp>
      <p:sp>
        <p:nvSpPr>
          <p:cNvPr id="213" name="Google Shape;213;p15"/>
          <p:cNvSpPr/>
          <p:nvPr/>
        </p:nvSpPr>
        <p:spPr>
          <a:xfrm>
            <a:off x="1977752" y="4797152"/>
            <a:ext cx="1368152" cy="79208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4" name="Google Shape;214;p15" descr="Chart, histogram&#10;&#10;Description automatically generated"/>
          <p:cNvPicPr preferRelativeResize="0"/>
          <p:nvPr/>
        </p:nvPicPr>
        <p:blipFill rotWithShape="1">
          <a:blip r:embed="rId4">
            <a:alphaModFix/>
          </a:blip>
          <a:srcRect/>
          <a:stretch/>
        </p:blipFill>
        <p:spPr>
          <a:xfrm>
            <a:off x="6296000" y="3244750"/>
            <a:ext cx="3415850" cy="3313875"/>
          </a:xfrm>
          <a:prstGeom prst="rect">
            <a:avLst/>
          </a:prstGeom>
          <a:noFill/>
          <a:ln>
            <a:noFill/>
          </a:ln>
        </p:spPr>
      </p:pic>
      <p:pic>
        <p:nvPicPr>
          <p:cNvPr id="215" name="Google Shape;215;p15"/>
          <p:cNvPicPr preferRelativeResize="0"/>
          <p:nvPr/>
        </p:nvPicPr>
        <p:blipFill rotWithShape="1">
          <a:blip r:embed="rId5">
            <a:alphaModFix/>
          </a:blip>
          <a:srcRect/>
          <a:stretch/>
        </p:blipFill>
        <p:spPr>
          <a:xfrm>
            <a:off x="4779949" y="35823"/>
            <a:ext cx="5398950" cy="2533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222" name="Google Shape;222;p16"/>
          <p:cNvSpPr txBox="1">
            <a:spLocks noGrp="1"/>
          </p:cNvSpPr>
          <p:nvPr>
            <p:ph type="body" idx="1"/>
          </p:nvPr>
        </p:nvSpPr>
        <p:spPr>
          <a:xfrm>
            <a:off x="609600" y="1772816"/>
            <a:ext cx="10972800" cy="417646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Las redes son difíciles de entrenar </a:t>
            </a:r>
            <a:endParaRPr/>
          </a:p>
          <a:p>
            <a:pPr marL="742950" lvl="1" indent="-285750" algn="l" rtl="0">
              <a:spcBef>
                <a:spcPts val="560"/>
              </a:spcBef>
              <a:spcAft>
                <a:spcPts val="0"/>
              </a:spcAft>
              <a:buClr>
                <a:srgbClr val="1F497D"/>
              </a:buClr>
              <a:buSzPts val="2800"/>
              <a:buChar char="–"/>
            </a:pPr>
            <a:r>
              <a:rPr lang="es-ES"/>
              <a:t>La idea es ajustar los pesos para aprender</a:t>
            </a:r>
            <a:endParaRPr/>
          </a:p>
          <a:p>
            <a:pPr marL="742950" lvl="1" indent="-285750" algn="l" rtl="0">
              <a:spcBef>
                <a:spcPts val="560"/>
              </a:spcBef>
              <a:spcAft>
                <a:spcPts val="0"/>
              </a:spcAft>
              <a:buClr>
                <a:srgbClr val="1F497D"/>
              </a:buClr>
              <a:buSzPts val="2800"/>
              <a:buChar char="–"/>
            </a:pPr>
            <a:r>
              <a:rPr lang="es-ES"/>
              <a:t>Minimizando el error (Optimización)</a:t>
            </a:r>
            <a:endParaRPr/>
          </a:p>
          <a:p>
            <a:pPr marL="742950" lvl="1" indent="-285750" algn="l" rtl="0">
              <a:spcBef>
                <a:spcPts val="560"/>
              </a:spcBef>
              <a:spcAft>
                <a:spcPts val="0"/>
              </a:spcAft>
              <a:buClr>
                <a:srgbClr val="1F497D"/>
              </a:buClr>
              <a:buSzPts val="2800"/>
              <a:buChar char="–"/>
            </a:pPr>
            <a:r>
              <a:rPr lang="es-ES"/>
              <a:t>Forward-pass y Backpropagation</a:t>
            </a:r>
            <a:endParaRPr/>
          </a:p>
          <a:p>
            <a:pPr marL="742950" lvl="1" indent="-285750" algn="l" rtl="0">
              <a:spcBef>
                <a:spcPts val="560"/>
              </a:spcBef>
              <a:spcAft>
                <a:spcPts val="0"/>
              </a:spcAft>
              <a:buClr>
                <a:srgbClr val="1F497D"/>
              </a:buClr>
              <a:buSzPts val="2800"/>
              <a:buChar char="–"/>
            </a:pPr>
            <a:r>
              <a:rPr lang="es-ES"/>
              <a:t>Optimizador basados en gradientes</a:t>
            </a:r>
            <a:endParaRPr/>
          </a:p>
          <a:p>
            <a:pPr marL="742950" lvl="1" indent="-285750" algn="l" rtl="0">
              <a:spcBef>
                <a:spcPts val="560"/>
              </a:spcBef>
              <a:spcAft>
                <a:spcPts val="0"/>
              </a:spcAft>
              <a:buClr>
                <a:srgbClr val="1F497D"/>
              </a:buClr>
              <a:buSzPts val="2800"/>
              <a:buChar char="–"/>
            </a:pPr>
            <a:r>
              <a:rPr lang="es-ES"/>
              <a:t>Funciones de Activación:</a:t>
            </a:r>
            <a:endParaRPr/>
          </a:p>
        </p:txBody>
      </p:sp>
      <p:sp>
        <p:nvSpPr>
          <p:cNvPr id="223" name="Google Shape;223;p16"/>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Funciones de Activación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pic>
        <p:nvPicPr>
          <p:cNvPr id="230" name="Google Shape;230;p17"/>
          <p:cNvPicPr preferRelativeResize="0">
            <a:picLocks noGrp="1"/>
          </p:cNvPicPr>
          <p:nvPr>
            <p:ph type="body" idx="1"/>
          </p:nvPr>
        </p:nvPicPr>
        <p:blipFill rotWithShape="1">
          <a:blip r:embed="rId3">
            <a:alphaModFix/>
          </a:blip>
          <a:srcRect/>
          <a:stretch/>
        </p:blipFill>
        <p:spPr>
          <a:xfrm>
            <a:off x="1847528" y="1905471"/>
            <a:ext cx="8092310" cy="3047057"/>
          </a:xfrm>
          <a:prstGeom prst="rect">
            <a:avLst/>
          </a:prstGeom>
          <a:noFill/>
          <a:ln>
            <a:noFill/>
          </a:ln>
        </p:spPr>
      </p:pic>
      <p:sp>
        <p:nvSpPr>
          <p:cNvPr id="231" name="Google Shape;231;p17"/>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Funciones de Activación</a:t>
            </a:r>
            <a:endParaRPr/>
          </a:p>
        </p:txBody>
      </p:sp>
      <p:pic>
        <p:nvPicPr>
          <p:cNvPr id="232" name="Google Shape;232;p17"/>
          <p:cNvPicPr preferRelativeResize="0"/>
          <p:nvPr/>
        </p:nvPicPr>
        <p:blipFill rotWithShape="1">
          <a:blip r:embed="rId4">
            <a:alphaModFix/>
          </a:blip>
          <a:srcRect/>
          <a:stretch/>
        </p:blipFill>
        <p:spPr>
          <a:xfrm>
            <a:off x="2831395" y="5315297"/>
            <a:ext cx="6124575" cy="561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239" name="Google Shape;239;p18"/>
          <p:cNvSpPr txBox="1">
            <a:spLocks noGrp="1"/>
          </p:cNvSpPr>
          <p:nvPr>
            <p:ph type="body" idx="1"/>
          </p:nvPr>
        </p:nvSpPr>
        <p:spPr>
          <a:xfrm>
            <a:off x="609600" y="1772816"/>
            <a:ext cx="10972800" cy="417646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Las redes son difíciles de entrenar </a:t>
            </a:r>
            <a:endParaRPr/>
          </a:p>
          <a:p>
            <a:pPr marL="742950" lvl="1" indent="-285750" algn="l" rtl="0">
              <a:spcBef>
                <a:spcPts val="560"/>
              </a:spcBef>
              <a:spcAft>
                <a:spcPts val="0"/>
              </a:spcAft>
              <a:buClr>
                <a:srgbClr val="1F497D"/>
              </a:buClr>
              <a:buSzPts val="2800"/>
              <a:buChar char="–"/>
            </a:pPr>
            <a:r>
              <a:rPr lang="es-ES"/>
              <a:t>La idea es ajustar los pesos para aprender</a:t>
            </a:r>
            <a:endParaRPr/>
          </a:p>
          <a:p>
            <a:pPr marL="742950" lvl="1" indent="-285750" algn="l" rtl="0">
              <a:spcBef>
                <a:spcPts val="560"/>
              </a:spcBef>
              <a:spcAft>
                <a:spcPts val="0"/>
              </a:spcAft>
              <a:buClr>
                <a:srgbClr val="1F497D"/>
              </a:buClr>
              <a:buSzPts val="2800"/>
              <a:buChar char="–"/>
            </a:pPr>
            <a:r>
              <a:rPr lang="es-ES"/>
              <a:t>Minimizando el error (Optimización)</a:t>
            </a:r>
            <a:endParaRPr/>
          </a:p>
          <a:p>
            <a:pPr marL="742950" lvl="1" indent="-285750" algn="l" rtl="0">
              <a:spcBef>
                <a:spcPts val="560"/>
              </a:spcBef>
              <a:spcAft>
                <a:spcPts val="0"/>
              </a:spcAft>
              <a:buClr>
                <a:srgbClr val="1F497D"/>
              </a:buClr>
              <a:buSzPts val="2800"/>
              <a:buChar char="–"/>
            </a:pPr>
            <a:r>
              <a:rPr lang="es-ES"/>
              <a:t>Forward-pass y Backpropagation</a:t>
            </a:r>
            <a:endParaRPr/>
          </a:p>
          <a:p>
            <a:pPr marL="742950" lvl="1" indent="-285750" algn="l" rtl="0">
              <a:spcBef>
                <a:spcPts val="560"/>
              </a:spcBef>
              <a:spcAft>
                <a:spcPts val="0"/>
              </a:spcAft>
              <a:buClr>
                <a:srgbClr val="1F497D"/>
              </a:buClr>
              <a:buSzPts val="2800"/>
              <a:buChar char="–"/>
            </a:pPr>
            <a:r>
              <a:rPr lang="es-ES"/>
              <a:t>Optimizador basados en gradientes</a:t>
            </a:r>
            <a:endParaRPr/>
          </a:p>
          <a:p>
            <a:pPr marL="742950" lvl="1" indent="-285750" algn="l" rtl="0">
              <a:spcBef>
                <a:spcPts val="560"/>
              </a:spcBef>
              <a:spcAft>
                <a:spcPts val="0"/>
              </a:spcAft>
              <a:buClr>
                <a:srgbClr val="1F497D"/>
              </a:buClr>
              <a:buSzPts val="2800"/>
              <a:buChar char="–"/>
            </a:pPr>
            <a:r>
              <a:rPr lang="es-ES"/>
              <a:t>Funciones de Activación</a:t>
            </a:r>
            <a:endParaRPr/>
          </a:p>
          <a:p>
            <a:pPr marL="742950" lvl="1" indent="-285750" algn="l" rtl="0">
              <a:spcBef>
                <a:spcPts val="560"/>
              </a:spcBef>
              <a:spcAft>
                <a:spcPts val="0"/>
              </a:spcAft>
              <a:buClr>
                <a:srgbClr val="1F497D"/>
              </a:buClr>
              <a:buSzPts val="2800"/>
              <a:buChar char="–"/>
            </a:pPr>
            <a:r>
              <a:rPr lang="es-ES"/>
              <a:t>Regularización</a:t>
            </a:r>
            <a:endParaRPr/>
          </a:p>
        </p:txBody>
      </p:sp>
      <p:sp>
        <p:nvSpPr>
          <p:cNvPr id="240" name="Google Shape;240;p18"/>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Regularización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247" name="Google Shape;247;p19"/>
          <p:cNvSpPr txBox="1">
            <a:spLocks noGrp="1"/>
          </p:cNvSpPr>
          <p:nvPr>
            <p:ph type="body" idx="1"/>
          </p:nvPr>
        </p:nvSpPr>
        <p:spPr>
          <a:xfrm>
            <a:off x="609600" y="1772816"/>
            <a:ext cx="10972800" cy="4176464"/>
          </a:xfrm>
          <a:prstGeom prst="rect">
            <a:avLst/>
          </a:prstGeom>
          <a:blipFill rotWithShape="1">
            <a:blip r:embed="rId3">
              <a:alphaModFix/>
            </a:blip>
            <a:stretch>
              <a:fillRect l="-1277" t="-1897" b="-1020"/>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s-ES"/>
              <a:t> </a:t>
            </a:r>
            <a:endParaRPr/>
          </a:p>
        </p:txBody>
      </p:sp>
      <p:sp>
        <p:nvSpPr>
          <p:cNvPr id="248" name="Google Shape;248;p19"/>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Regularización</a:t>
            </a:r>
            <a:endParaRPr/>
          </a:p>
        </p:txBody>
      </p:sp>
      <p:pic>
        <p:nvPicPr>
          <p:cNvPr id="249" name="Google Shape;249;p19"/>
          <p:cNvPicPr preferRelativeResize="0"/>
          <p:nvPr/>
        </p:nvPicPr>
        <p:blipFill rotWithShape="1">
          <a:blip r:embed="rId4">
            <a:alphaModFix/>
          </a:blip>
          <a:srcRect/>
          <a:stretch/>
        </p:blipFill>
        <p:spPr>
          <a:xfrm>
            <a:off x="3791745" y="2881279"/>
            <a:ext cx="3215497" cy="1061721"/>
          </a:xfrm>
          <a:prstGeom prst="rect">
            <a:avLst/>
          </a:prstGeom>
          <a:noFill/>
          <a:ln>
            <a:noFill/>
          </a:ln>
        </p:spPr>
      </p:pic>
      <p:pic>
        <p:nvPicPr>
          <p:cNvPr id="250" name="Google Shape;250;p19"/>
          <p:cNvPicPr preferRelativeResize="0"/>
          <p:nvPr/>
        </p:nvPicPr>
        <p:blipFill rotWithShape="1">
          <a:blip r:embed="rId5">
            <a:alphaModFix/>
          </a:blip>
          <a:srcRect/>
          <a:stretch/>
        </p:blipFill>
        <p:spPr>
          <a:xfrm>
            <a:off x="7824192" y="3069239"/>
            <a:ext cx="3486150" cy="685800"/>
          </a:xfrm>
          <a:prstGeom prst="rect">
            <a:avLst/>
          </a:prstGeom>
          <a:noFill/>
          <a:ln>
            <a:noFill/>
          </a:ln>
        </p:spPr>
      </p:pic>
      <p:cxnSp>
        <p:nvCxnSpPr>
          <p:cNvPr id="251" name="Google Shape;251;p19"/>
          <p:cNvCxnSpPr>
            <a:stCxn id="249" idx="3"/>
            <a:endCxn id="250" idx="1"/>
          </p:cNvCxnSpPr>
          <p:nvPr/>
        </p:nvCxnSpPr>
        <p:spPr>
          <a:xfrm>
            <a:off x="7007242" y="3412139"/>
            <a:ext cx="816900" cy="0"/>
          </a:xfrm>
          <a:prstGeom prst="straightConnector1">
            <a:avLst/>
          </a:prstGeom>
          <a:noFill/>
          <a:ln w="9525" cap="flat" cmpd="sng">
            <a:solidFill>
              <a:srgbClr val="4A7DBA"/>
            </a:solidFill>
            <a:prstDash val="solid"/>
            <a:round/>
            <a:headEnd type="none" w="sm" len="sm"/>
            <a:tailEnd type="triangle" w="med" len="med"/>
          </a:ln>
        </p:spPr>
      </p:cxnSp>
      <p:pic>
        <p:nvPicPr>
          <p:cNvPr id="252" name="Google Shape;252;p19"/>
          <p:cNvPicPr preferRelativeResize="0"/>
          <p:nvPr/>
        </p:nvPicPr>
        <p:blipFill rotWithShape="1">
          <a:blip r:embed="rId6">
            <a:alphaModFix/>
          </a:blip>
          <a:srcRect/>
          <a:stretch/>
        </p:blipFill>
        <p:spPr>
          <a:xfrm>
            <a:off x="3661767" y="3906645"/>
            <a:ext cx="3215497" cy="1008062"/>
          </a:xfrm>
          <a:prstGeom prst="rect">
            <a:avLst/>
          </a:prstGeom>
          <a:noFill/>
          <a:ln>
            <a:noFill/>
          </a:ln>
        </p:spPr>
      </p:pic>
      <p:pic>
        <p:nvPicPr>
          <p:cNvPr id="253" name="Google Shape;253;p19"/>
          <p:cNvPicPr preferRelativeResize="0"/>
          <p:nvPr/>
        </p:nvPicPr>
        <p:blipFill rotWithShape="1">
          <a:blip r:embed="rId7">
            <a:alphaModFix/>
          </a:blip>
          <a:srcRect/>
          <a:stretch/>
        </p:blipFill>
        <p:spPr>
          <a:xfrm>
            <a:off x="7976220" y="3943000"/>
            <a:ext cx="3334122" cy="621942"/>
          </a:xfrm>
          <a:prstGeom prst="rect">
            <a:avLst/>
          </a:prstGeom>
          <a:noFill/>
          <a:ln>
            <a:noFill/>
          </a:ln>
        </p:spPr>
      </p:pic>
      <p:cxnSp>
        <p:nvCxnSpPr>
          <p:cNvPr id="254" name="Google Shape;254;p19"/>
          <p:cNvCxnSpPr/>
          <p:nvPr/>
        </p:nvCxnSpPr>
        <p:spPr>
          <a:xfrm rot="10800000" flipH="1">
            <a:off x="7007242" y="4295580"/>
            <a:ext cx="816950" cy="1"/>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Bibliografía</a:t>
            </a:r>
            <a:endParaRPr/>
          </a:p>
        </p:txBody>
      </p:sp>
      <p:sp>
        <p:nvSpPr>
          <p:cNvPr id="92" name="Google Shape;92;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F497D"/>
              </a:buClr>
              <a:buSzPts val="3200"/>
              <a:buNone/>
            </a:pPr>
            <a:r>
              <a:rPr lang="es-ES"/>
              <a:t>Yoav Goldberg – Neural Network Methods for Natural Language Processing – Morgan &amp; Claypool (2017)</a:t>
            </a:r>
            <a:endParaRPr/>
          </a:p>
        </p:txBody>
      </p:sp>
      <p:sp>
        <p:nvSpPr>
          <p:cNvPr id="93" name="Google Shape;93;p2"/>
          <p:cNvSpPr txBox="1">
            <a:spLocks noGrp="1"/>
          </p:cNvSpPr>
          <p:nvPr>
            <p:ph type="body" idx="2"/>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B0F0"/>
              </a:buClr>
              <a:buSzPct val="1000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261" name="Google Shape;261;p20"/>
          <p:cNvSpPr txBox="1">
            <a:spLocks noGrp="1"/>
          </p:cNvSpPr>
          <p:nvPr>
            <p:ph type="body" idx="1"/>
          </p:nvPr>
        </p:nvSpPr>
        <p:spPr>
          <a:xfrm>
            <a:off x="609600" y="1772816"/>
            <a:ext cx="10972800" cy="417646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Dropoout</a:t>
            </a:r>
            <a:endParaRPr/>
          </a:p>
          <a:p>
            <a:pPr marL="742950" lvl="1" indent="-285750" algn="l" rtl="0">
              <a:spcBef>
                <a:spcPts val="560"/>
              </a:spcBef>
              <a:spcAft>
                <a:spcPts val="0"/>
              </a:spcAft>
              <a:buClr>
                <a:srgbClr val="1F497D"/>
              </a:buClr>
              <a:buSzPts val="2800"/>
              <a:buChar char="–"/>
            </a:pPr>
            <a:r>
              <a:rPr lang="es-ES"/>
              <a:t>Apagar neuronas bajo una cierta probabilidad</a:t>
            </a:r>
            <a:endParaRPr/>
          </a:p>
          <a:p>
            <a:pPr marL="742950" lvl="1" indent="-285750" algn="l" rtl="0">
              <a:spcBef>
                <a:spcPts val="560"/>
              </a:spcBef>
              <a:spcAft>
                <a:spcPts val="0"/>
              </a:spcAft>
              <a:buClr>
                <a:srgbClr val="1F497D"/>
              </a:buClr>
              <a:buSzPts val="2800"/>
              <a:buChar char="–"/>
            </a:pPr>
            <a:r>
              <a:rPr lang="es-ES"/>
              <a:t>Esto se realiza solo en entrenamiento. </a:t>
            </a:r>
            <a:endParaRPr/>
          </a:p>
        </p:txBody>
      </p:sp>
      <p:sp>
        <p:nvSpPr>
          <p:cNvPr id="262" name="Google Shape;262;p20"/>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 Regularización</a:t>
            </a:r>
            <a:endParaRPr/>
          </a:p>
        </p:txBody>
      </p:sp>
      <p:pic>
        <p:nvPicPr>
          <p:cNvPr id="263" name="Google Shape;263;p20" descr="A close up of a watch&#10;&#10;Description automatically generated"/>
          <p:cNvPicPr preferRelativeResize="0"/>
          <p:nvPr/>
        </p:nvPicPr>
        <p:blipFill rotWithShape="1">
          <a:blip r:embed="rId3">
            <a:alphaModFix/>
          </a:blip>
          <a:srcRect/>
          <a:stretch/>
        </p:blipFill>
        <p:spPr>
          <a:xfrm>
            <a:off x="1100120" y="3573016"/>
            <a:ext cx="9963150" cy="259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sp>
        <p:nvSpPr>
          <p:cNvPr id="270" name="Google Shape;270;p21"/>
          <p:cNvSpPr txBox="1">
            <a:spLocks noGrp="1"/>
          </p:cNvSpPr>
          <p:nvPr>
            <p:ph type="body" idx="1"/>
          </p:nvPr>
        </p:nvSpPr>
        <p:spPr>
          <a:xfrm>
            <a:off x="609600" y="1772816"/>
            <a:ext cx="10972800" cy="417646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Las redes son difíciles de entrenar </a:t>
            </a:r>
            <a:endParaRPr/>
          </a:p>
          <a:p>
            <a:pPr marL="742950" lvl="1" indent="-285750" algn="l" rtl="0">
              <a:spcBef>
                <a:spcPts val="560"/>
              </a:spcBef>
              <a:spcAft>
                <a:spcPts val="0"/>
              </a:spcAft>
              <a:buClr>
                <a:srgbClr val="1F497D"/>
              </a:buClr>
              <a:buSzPts val="2800"/>
              <a:buChar char="–"/>
            </a:pPr>
            <a:r>
              <a:rPr lang="es-ES"/>
              <a:t>La idea es ajustar los pesos para aprender</a:t>
            </a:r>
            <a:endParaRPr/>
          </a:p>
          <a:p>
            <a:pPr marL="742950" lvl="1" indent="-285750" algn="l" rtl="0">
              <a:spcBef>
                <a:spcPts val="560"/>
              </a:spcBef>
              <a:spcAft>
                <a:spcPts val="0"/>
              </a:spcAft>
              <a:buClr>
                <a:srgbClr val="1F497D"/>
              </a:buClr>
              <a:buSzPts val="2800"/>
              <a:buChar char="–"/>
            </a:pPr>
            <a:r>
              <a:rPr lang="es-ES"/>
              <a:t>Minimizando el error (Optimización)</a:t>
            </a:r>
            <a:endParaRPr/>
          </a:p>
          <a:p>
            <a:pPr marL="742950" lvl="1" indent="-285750" algn="l" rtl="0">
              <a:spcBef>
                <a:spcPts val="560"/>
              </a:spcBef>
              <a:spcAft>
                <a:spcPts val="0"/>
              </a:spcAft>
              <a:buClr>
                <a:srgbClr val="1F497D"/>
              </a:buClr>
              <a:buSzPts val="2800"/>
              <a:buChar char="–"/>
            </a:pPr>
            <a:r>
              <a:rPr lang="es-ES"/>
              <a:t>Forward-pass y Backpropagation</a:t>
            </a:r>
            <a:endParaRPr/>
          </a:p>
          <a:p>
            <a:pPr marL="742950" lvl="1" indent="-285750" algn="l" rtl="0">
              <a:spcBef>
                <a:spcPts val="560"/>
              </a:spcBef>
              <a:spcAft>
                <a:spcPts val="0"/>
              </a:spcAft>
              <a:buClr>
                <a:srgbClr val="1F497D"/>
              </a:buClr>
              <a:buSzPts val="2800"/>
              <a:buChar char="–"/>
            </a:pPr>
            <a:r>
              <a:rPr lang="es-ES"/>
              <a:t>Optimizador basados en gradientes</a:t>
            </a:r>
            <a:endParaRPr/>
          </a:p>
          <a:p>
            <a:pPr marL="742950" lvl="1" indent="-285750" algn="l" rtl="0">
              <a:spcBef>
                <a:spcPts val="560"/>
              </a:spcBef>
              <a:spcAft>
                <a:spcPts val="0"/>
              </a:spcAft>
              <a:buClr>
                <a:srgbClr val="1F497D"/>
              </a:buClr>
              <a:buSzPts val="2800"/>
              <a:buChar char="–"/>
            </a:pPr>
            <a:r>
              <a:rPr lang="es-ES"/>
              <a:t>Funciones de Activación</a:t>
            </a:r>
            <a:endParaRPr/>
          </a:p>
          <a:p>
            <a:pPr marL="742950" lvl="1" indent="-285750" algn="l" rtl="0">
              <a:spcBef>
                <a:spcPts val="560"/>
              </a:spcBef>
              <a:spcAft>
                <a:spcPts val="0"/>
              </a:spcAft>
              <a:buClr>
                <a:srgbClr val="1F497D"/>
              </a:buClr>
              <a:buSzPts val="2800"/>
              <a:buChar char="–"/>
            </a:pPr>
            <a:r>
              <a:rPr lang="es-ES"/>
              <a:t>Regularización</a:t>
            </a:r>
            <a:endParaRPr/>
          </a:p>
        </p:txBody>
      </p:sp>
      <p:sp>
        <p:nvSpPr>
          <p:cNvPr id="271" name="Google Shape;271;p21"/>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Como entrenamos una red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2"/>
          <p:cNvSpPr txBox="1">
            <a:spLocks noGrp="1"/>
          </p:cNvSpPr>
          <p:nvPr>
            <p:ph type="body" idx="1"/>
          </p:nvPr>
        </p:nvSpPr>
        <p:spPr>
          <a:xfrm>
            <a:off x="385411" y="2276797"/>
            <a:ext cx="11399220" cy="43212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Clr>
                <a:srgbClr val="00B0F0"/>
              </a:buClr>
              <a:buSzPct val="100000"/>
              <a:buNone/>
            </a:pPr>
            <a:endParaRPr/>
          </a:p>
        </p:txBody>
      </p:sp>
      <p:sp>
        <p:nvSpPr>
          <p:cNvPr id="277" name="Google Shape;277;p22"/>
          <p:cNvSpPr txBox="1">
            <a:spLocks noGrp="1"/>
          </p:cNvSpPr>
          <p:nvPr>
            <p:ph type="body" idx="2"/>
          </p:nvPr>
        </p:nvSpPr>
        <p:spPr>
          <a:prstGeom prst="rect">
            <a:avLst/>
          </a:prstGeom>
          <a:noFill/>
          <a:ln>
            <a:noFill/>
          </a:ln>
        </p:spPr>
        <p:txBody>
          <a:bodyPr spcFirstLastPara="1" wrap="square" lIns="91425" tIns="45700" rIns="91425" bIns="45700" anchor="t" anchorCtr="0">
            <a:normAutofit/>
          </a:bodyPr>
          <a:lstStyle/>
          <a:p>
            <a:pPr marL="0" lvl="0" indent="0" algn="l" rtl="0">
              <a:lnSpc>
                <a:spcPct val="93750"/>
              </a:lnSpc>
              <a:spcBef>
                <a:spcPts val="0"/>
              </a:spcBef>
              <a:spcAft>
                <a:spcPts val="0"/>
              </a:spcAft>
              <a:buClr>
                <a:schemeClr val="lt1"/>
              </a:buClr>
              <a:buSzPts val="4800"/>
              <a:buNone/>
            </a:pPr>
            <a:r>
              <a:rPr lang="es-ES"/>
              <a:t>Taxonomia de Redes Neuronales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284" name="Google Shape;284;p2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rgbClr val="1F497D"/>
              </a:buClr>
              <a:buSzPts val="3200"/>
              <a:buNone/>
            </a:pPr>
            <a:endParaRPr/>
          </a:p>
        </p:txBody>
      </p:sp>
      <p:sp>
        <p:nvSpPr>
          <p:cNvPr id="283" name="Google Shape;283;p23"/>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Múltiples tipos</a:t>
            </a:r>
            <a:endParaRPr/>
          </a:p>
        </p:txBody>
      </p:sp>
      <p:pic>
        <p:nvPicPr>
          <p:cNvPr id="285" name="Google Shape;285;p23"/>
          <p:cNvPicPr preferRelativeResize="0"/>
          <p:nvPr/>
        </p:nvPicPr>
        <p:blipFill rotWithShape="1">
          <a:blip r:embed="rId3">
            <a:alphaModFix/>
          </a:blip>
          <a:srcRect/>
          <a:stretch/>
        </p:blipFill>
        <p:spPr>
          <a:xfrm>
            <a:off x="0" y="1772470"/>
            <a:ext cx="5352988" cy="4514600"/>
          </a:xfrm>
          <a:prstGeom prst="rect">
            <a:avLst/>
          </a:prstGeom>
          <a:noFill/>
          <a:ln>
            <a:noFill/>
          </a:ln>
        </p:spPr>
      </p:pic>
      <p:pic>
        <p:nvPicPr>
          <p:cNvPr id="286" name="Google Shape;286;p23"/>
          <p:cNvPicPr preferRelativeResize="0"/>
          <p:nvPr/>
        </p:nvPicPr>
        <p:blipFill rotWithShape="1">
          <a:blip r:embed="rId4">
            <a:alphaModFix/>
          </a:blip>
          <a:srcRect/>
          <a:stretch/>
        </p:blipFill>
        <p:spPr>
          <a:xfrm>
            <a:off x="5431384" y="2079462"/>
            <a:ext cx="6760616" cy="4207608"/>
          </a:xfrm>
          <a:prstGeom prst="rect">
            <a:avLst/>
          </a:prstGeom>
          <a:noFill/>
          <a:ln>
            <a:noFill/>
          </a:ln>
        </p:spPr>
      </p:pic>
      <p:sp>
        <p:nvSpPr>
          <p:cNvPr id="287" name="Google Shape;287;p23"/>
          <p:cNvSpPr/>
          <p:nvPr/>
        </p:nvSpPr>
        <p:spPr>
          <a:xfrm>
            <a:off x="1487488" y="3212976"/>
            <a:ext cx="3865500" cy="864096"/>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p23"/>
          <p:cNvSpPr/>
          <p:nvPr/>
        </p:nvSpPr>
        <p:spPr>
          <a:xfrm>
            <a:off x="5519936" y="2079462"/>
            <a:ext cx="2160240" cy="156556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par>
                                <p:cTn id="8" presetID="10" presetClass="entr" presetSubtype="0" fill="hold" nodeType="withEffect">
                                  <p:stCondLst>
                                    <p:cond delay="0"/>
                                  </p:stCondLst>
                                  <p:childTnLst>
                                    <p:set>
                                      <p:cBhvr>
                                        <p:cTn id="9" dur="1" fill="hold">
                                          <p:stCondLst>
                                            <p:cond delay="0"/>
                                          </p:stCondLst>
                                        </p:cTn>
                                        <p:tgtEl>
                                          <p:spTgt spid="288"/>
                                        </p:tgtEl>
                                        <p:attrNameLst>
                                          <p:attrName>style.visibility</p:attrName>
                                        </p:attrNameLst>
                                      </p:cBhvr>
                                      <p:to>
                                        <p:strVal val="visible"/>
                                      </p:to>
                                    </p:set>
                                    <p:animEffect transition="in" filter="fade">
                                      <p:cBhvr>
                                        <p:cTn id="10"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295" name="Google Shape;295;p2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Redes Recurrentes</a:t>
            </a:r>
            <a:endParaRPr/>
          </a:p>
          <a:p>
            <a:pPr marL="742950" lvl="1" indent="-285750" algn="l" rtl="0">
              <a:spcBef>
                <a:spcPts val="560"/>
              </a:spcBef>
              <a:spcAft>
                <a:spcPts val="0"/>
              </a:spcAft>
              <a:buClr>
                <a:srgbClr val="1F497D"/>
              </a:buClr>
              <a:buSzPts val="2800"/>
              <a:buChar char="–"/>
            </a:pPr>
            <a:r>
              <a:rPr lang="es-ES"/>
              <a:t>LSTM</a:t>
            </a:r>
            <a:endParaRPr/>
          </a:p>
          <a:p>
            <a:pPr marL="742950" lvl="1" indent="-285750" algn="l" rtl="0">
              <a:spcBef>
                <a:spcPts val="560"/>
              </a:spcBef>
              <a:spcAft>
                <a:spcPts val="0"/>
              </a:spcAft>
              <a:buClr>
                <a:srgbClr val="1F497D"/>
              </a:buClr>
              <a:buSzPts val="2800"/>
              <a:buChar char="–"/>
            </a:pPr>
            <a:r>
              <a:rPr lang="es-ES"/>
              <a:t>GRU</a:t>
            </a:r>
            <a:endParaRPr/>
          </a:p>
          <a:p>
            <a:pPr marL="742950" lvl="1" indent="-285750" algn="l" rtl="0">
              <a:spcBef>
                <a:spcPts val="560"/>
              </a:spcBef>
              <a:spcAft>
                <a:spcPts val="0"/>
              </a:spcAft>
              <a:buClr>
                <a:srgbClr val="1F497D"/>
              </a:buClr>
              <a:buSzPts val="2800"/>
              <a:buChar char="–"/>
            </a:pPr>
            <a:r>
              <a:rPr lang="es-ES"/>
              <a:t>Redes Bidireccionales</a:t>
            </a:r>
            <a:endParaRPr/>
          </a:p>
          <a:p>
            <a:pPr marL="342900" lvl="0" indent="-342900" algn="l" rtl="0">
              <a:spcBef>
                <a:spcPts val="640"/>
              </a:spcBef>
              <a:spcAft>
                <a:spcPts val="0"/>
              </a:spcAft>
              <a:buClr>
                <a:srgbClr val="1F497D"/>
              </a:buClr>
              <a:buSzPts val="3200"/>
              <a:buChar char="•"/>
            </a:pPr>
            <a:r>
              <a:rPr lang="es-ES"/>
              <a:t>Redes Convolucionales</a:t>
            </a:r>
            <a:endParaRPr/>
          </a:p>
          <a:p>
            <a:pPr marL="342900" lvl="0" indent="-139700" algn="l" rtl="0">
              <a:spcBef>
                <a:spcPts val="640"/>
              </a:spcBef>
              <a:spcAft>
                <a:spcPts val="0"/>
              </a:spcAft>
              <a:buClr>
                <a:srgbClr val="1F497D"/>
              </a:buClr>
              <a:buSzPts val="3200"/>
              <a:buNone/>
            </a:pPr>
            <a:endParaRPr/>
          </a:p>
          <a:p>
            <a:pPr marL="342900" lvl="0" indent="-342900" algn="l" rtl="0">
              <a:spcBef>
                <a:spcPts val="640"/>
              </a:spcBef>
              <a:spcAft>
                <a:spcPts val="0"/>
              </a:spcAft>
              <a:buClr>
                <a:srgbClr val="1F497D"/>
              </a:buClr>
              <a:buSzPts val="3200"/>
              <a:buChar char="•"/>
            </a:pPr>
            <a:r>
              <a:rPr lang="es-ES"/>
              <a:t>Transformers</a:t>
            </a:r>
            <a:endParaRPr/>
          </a:p>
          <a:p>
            <a:pPr marL="742950" lvl="1" indent="-285750" algn="l" rtl="0">
              <a:spcBef>
                <a:spcPts val="560"/>
              </a:spcBef>
              <a:spcAft>
                <a:spcPts val="0"/>
              </a:spcAft>
              <a:buClr>
                <a:srgbClr val="1F497D"/>
              </a:buClr>
              <a:buSzPts val="2800"/>
              <a:buChar char="–"/>
            </a:pPr>
            <a:r>
              <a:rPr lang="es-ES"/>
              <a:t>BERT</a:t>
            </a:r>
            <a:endParaRPr/>
          </a:p>
        </p:txBody>
      </p:sp>
      <p:sp>
        <p:nvSpPr>
          <p:cNvPr id="294" name="Google Shape;294;p24"/>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Múltiples tipos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302" name="Google Shape;302;p25"/>
          <p:cNvSpPr txBox="1">
            <a:spLocks noGrp="1"/>
          </p:cNvSpPr>
          <p:nvPr>
            <p:ph type="body" idx="1"/>
          </p:nvPr>
        </p:nvSpPr>
        <p:spPr>
          <a:xfrm>
            <a:off x="609600" y="1772816"/>
            <a:ext cx="10972800" cy="2448272"/>
          </a:xfrm>
          <a:prstGeom prst="rect">
            <a:avLst/>
          </a:prstGeom>
          <a:blipFill rotWithShape="1">
            <a:blip r:embed="rId3">
              <a:alphaModFix/>
            </a:blip>
            <a:stretch>
              <a:fillRect l="-1277" t="-5236" b="-746"/>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s-ES"/>
              <a:t> </a:t>
            </a:r>
            <a:endParaRPr/>
          </a:p>
        </p:txBody>
      </p:sp>
      <p:sp>
        <p:nvSpPr>
          <p:cNvPr id="301" name="Google Shape;301;p25"/>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Recurrentes</a:t>
            </a:r>
            <a:endParaRPr/>
          </a:p>
        </p:txBody>
      </p:sp>
      <p:pic>
        <p:nvPicPr>
          <p:cNvPr id="303" name="Google Shape;303;p25"/>
          <p:cNvPicPr preferRelativeResize="0"/>
          <p:nvPr/>
        </p:nvPicPr>
        <p:blipFill rotWithShape="1">
          <a:blip r:embed="rId4">
            <a:alphaModFix/>
          </a:blip>
          <a:srcRect/>
          <a:stretch/>
        </p:blipFill>
        <p:spPr>
          <a:xfrm>
            <a:off x="1343472" y="4221088"/>
            <a:ext cx="3267075" cy="1552575"/>
          </a:xfrm>
          <a:prstGeom prst="rect">
            <a:avLst/>
          </a:prstGeom>
          <a:noFill/>
          <a:ln>
            <a:noFill/>
          </a:ln>
        </p:spPr>
      </p:pic>
      <p:sp>
        <p:nvSpPr>
          <p:cNvPr id="304" name="Google Shape;304;p25"/>
          <p:cNvSpPr txBox="1"/>
          <p:nvPr/>
        </p:nvSpPr>
        <p:spPr>
          <a:xfrm>
            <a:off x="5181061" y="4221088"/>
            <a:ext cx="6574904" cy="1715347"/>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latin typeface="Calibri"/>
                <a:ea typeface="Calibri"/>
                <a:cs typeface="Calibri"/>
                <a:sym typeface="Calibri"/>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312" name="Google Shape;312;p26"/>
          <p:cNvSpPr txBox="1">
            <a:spLocks noGrp="1"/>
          </p:cNvSpPr>
          <p:nvPr>
            <p:ph type="body" idx="1"/>
          </p:nvPr>
        </p:nvSpPr>
        <p:spPr>
          <a:xfrm>
            <a:off x="609600" y="1772816"/>
            <a:ext cx="10972800" cy="244827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Las redes recurrentes simples no están exentas de problemas:</a:t>
            </a:r>
            <a:endParaRPr/>
          </a:p>
          <a:p>
            <a:pPr marL="742950" lvl="1" indent="-285750" algn="l" rtl="0">
              <a:spcBef>
                <a:spcPts val="560"/>
              </a:spcBef>
              <a:spcAft>
                <a:spcPts val="0"/>
              </a:spcAft>
              <a:buClr>
                <a:srgbClr val="1F497D"/>
              </a:buClr>
              <a:buSzPts val="2800"/>
              <a:buChar char="–"/>
            </a:pPr>
            <a:r>
              <a:rPr lang="es-ES"/>
              <a:t>Mucho mas difíciles de entrenar (Backpropragation throught time)</a:t>
            </a:r>
            <a:endParaRPr/>
          </a:p>
          <a:p>
            <a:pPr marL="742950" lvl="1" indent="-285750" algn="l" rtl="0">
              <a:spcBef>
                <a:spcPts val="560"/>
              </a:spcBef>
              <a:spcAft>
                <a:spcPts val="0"/>
              </a:spcAft>
              <a:buClr>
                <a:srgbClr val="1F497D"/>
              </a:buClr>
              <a:buSzPts val="2800"/>
              <a:buChar char="–"/>
            </a:pPr>
            <a:r>
              <a:rPr lang="es-ES"/>
              <a:t>Problemas con dependencias largas:</a:t>
            </a:r>
            <a:endParaRPr/>
          </a:p>
        </p:txBody>
      </p:sp>
      <p:sp>
        <p:nvSpPr>
          <p:cNvPr id="311" name="Google Shape;311;p26"/>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Recurrentes</a:t>
            </a:r>
            <a:endParaRPr/>
          </a:p>
        </p:txBody>
      </p:sp>
      <p:pic>
        <p:nvPicPr>
          <p:cNvPr id="313" name="Google Shape;313;p26"/>
          <p:cNvPicPr preferRelativeResize="0"/>
          <p:nvPr/>
        </p:nvPicPr>
        <p:blipFill rotWithShape="1">
          <a:blip r:embed="rId3">
            <a:alphaModFix/>
          </a:blip>
          <a:srcRect/>
          <a:stretch/>
        </p:blipFill>
        <p:spPr>
          <a:xfrm>
            <a:off x="609600" y="3933056"/>
            <a:ext cx="3686175" cy="1666875"/>
          </a:xfrm>
          <a:prstGeom prst="rect">
            <a:avLst/>
          </a:prstGeom>
          <a:noFill/>
          <a:ln>
            <a:noFill/>
          </a:ln>
        </p:spPr>
      </p:pic>
      <p:pic>
        <p:nvPicPr>
          <p:cNvPr id="314" name="Google Shape;314;p26"/>
          <p:cNvPicPr preferRelativeResize="0"/>
          <p:nvPr/>
        </p:nvPicPr>
        <p:blipFill rotWithShape="1">
          <a:blip r:embed="rId4">
            <a:alphaModFix/>
          </a:blip>
          <a:srcRect/>
          <a:stretch/>
        </p:blipFill>
        <p:spPr>
          <a:xfrm>
            <a:off x="5562600" y="4002757"/>
            <a:ext cx="4752975" cy="1514475"/>
          </a:xfrm>
          <a:prstGeom prst="rect">
            <a:avLst/>
          </a:prstGeom>
          <a:noFill/>
          <a:ln>
            <a:noFill/>
          </a:ln>
        </p:spPr>
      </p:pic>
      <p:cxnSp>
        <p:nvCxnSpPr>
          <p:cNvPr id="315" name="Google Shape;315;p26"/>
          <p:cNvCxnSpPr>
            <a:stCxn id="313" idx="3"/>
            <a:endCxn id="314" idx="1"/>
          </p:cNvCxnSpPr>
          <p:nvPr/>
        </p:nvCxnSpPr>
        <p:spPr>
          <a:xfrm rot="10800000" flipH="1">
            <a:off x="4295775" y="4759893"/>
            <a:ext cx="1266900" cy="6600"/>
          </a:xfrm>
          <a:prstGeom prst="straightConnector1">
            <a:avLst/>
          </a:prstGeom>
          <a:noFill/>
          <a:ln w="57150" cap="flat" cmpd="sng">
            <a:solidFill>
              <a:srgbClr val="4A7DBA"/>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500"/>
                                        <p:tgtEl>
                                          <p:spTgt spid="3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
                                        </p:tgtEl>
                                        <p:attrNameLst>
                                          <p:attrName>style.visibility</p:attrName>
                                        </p:attrNameLst>
                                      </p:cBhvr>
                                      <p:to>
                                        <p:strVal val="visible"/>
                                      </p:to>
                                    </p:set>
                                    <p:animEffect transition="in" filter="fade">
                                      <p:cBhvr>
                                        <p:cTn id="12"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323" name="Google Shape;323;p27"/>
          <p:cNvSpPr txBox="1">
            <a:spLocks noGrp="1"/>
          </p:cNvSpPr>
          <p:nvPr>
            <p:ph type="body" idx="1"/>
          </p:nvPr>
        </p:nvSpPr>
        <p:spPr>
          <a:xfrm>
            <a:off x="609600" y="1772816"/>
            <a:ext cx="10972800" cy="72008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Una solución: Las Long Short Term Memory cells/networks</a:t>
            </a:r>
            <a:endParaRPr/>
          </a:p>
        </p:txBody>
      </p:sp>
      <p:sp>
        <p:nvSpPr>
          <p:cNvPr id="322" name="Google Shape;322;p27"/>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Recurrentes - LSTM</a:t>
            </a:r>
            <a:endParaRPr/>
          </a:p>
        </p:txBody>
      </p:sp>
      <p:pic>
        <p:nvPicPr>
          <p:cNvPr id="324" name="Google Shape;324;p27"/>
          <p:cNvPicPr preferRelativeResize="0"/>
          <p:nvPr/>
        </p:nvPicPr>
        <p:blipFill rotWithShape="1">
          <a:blip r:embed="rId3">
            <a:alphaModFix/>
          </a:blip>
          <a:srcRect/>
          <a:stretch/>
        </p:blipFill>
        <p:spPr>
          <a:xfrm>
            <a:off x="-96688" y="2947350"/>
            <a:ext cx="5561180" cy="2105917"/>
          </a:xfrm>
          <a:prstGeom prst="rect">
            <a:avLst/>
          </a:prstGeom>
          <a:noFill/>
          <a:ln>
            <a:noFill/>
          </a:ln>
        </p:spPr>
      </p:pic>
      <p:pic>
        <p:nvPicPr>
          <p:cNvPr id="325" name="Google Shape;325;p27"/>
          <p:cNvPicPr preferRelativeResize="0"/>
          <p:nvPr/>
        </p:nvPicPr>
        <p:blipFill rotWithShape="1">
          <a:blip r:embed="rId4">
            <a:alphaModFix/>
          </a:blip>
          <a:srcRect/>
          <a:stretch/>
        </p:blipFill>
        <p:spPr>
          <a:xfrm>
            <a:off x="6021220" y="2850287"/>
            <a:ext cx="6062464" cy="2202980"/>
          </a:xfrm>
          <a:prstGeom prst="rect">
            <a:avLst/>
          </a:prstGeom>
          <a:noFill/>
          <a:ln>
            <a:noFill/>
          </a:ln>
        </p:spPr>
      </p:pic>
      <p:sp>
        <p:nvSpPr>
          <p:cNvPr id="326" name="Google Shape;326;p27"/>
          <p:cNvSpPr txBox="1"/>
          <p:nvPr/>
        </p:nvSpPr>
        <p:spPr>
          <a:xfrm>
            <a:off x="964441" y="5300437"/>
            <a:ext cx="3438922" cy="720080"/>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spcBef>
                <a:spcPts val="0"/>
              </a:spcBef>
              <a:spcAft>
                <a:spcPts val="0"/>
              </a:spcAft>
              <a:buClr>
                <a:srgbClr val="1F497D"/>
              </a:buClr>
              <a:buSzPts val="3200"/>
              <a:buFont typeface="Arial"/>
              <a:buNone/>
            </a:pPr>
            <a:r>
              <a:rPr lang="es-ES" sz="3200" b="0">
                <a:solidFill>
                  <a:srgbClr val="1F497D"/>
                </a:solidFill>
                <a:latin typeface="Roboto Condensed"/>
                <a:ea typeface="Roboto Condensed"/>
                <a:cs typeface="Roboto Condensed"/>
                <a:sym typeface="Roboto Condensed"/>
              </a:rPr>
              <a:t>Red Recurrente Simple</a:t>
            </a:r>
            <a:endParaRPr/>
          </a:p>
        </p:txBody>
      </p:sp>
      <p:sp>
        <p:nvSpPr>
          <p:cNvPr id="327" name="Google Shape;327;p27"/>
          <p:cNvSpPr txBox="1"/>
          <p:nvPr/>
        </p:nvSpPr>
        <p:spPr>
          <a:xfrm>
            <a:off x="8504198" y="5290677"/>
            <a:ext cx="1096508" cy="720080"/>
          </a:xfrm>
          <a:prstGeom prst="rect">
            <a:avLst/>
          </a:prstGeom>
          <a:noFill/>
          <a:ln>
            <a:noFill/>
          </a:ln>
        </p:spPr>
        <p:txBody>
          <a:bodyPr spcFirstLastPara="1" wrap="square" lIns="91425" tIns="45700" rIns="91425" bIns="45700" anchor="t" anchorCtr="0">
            <a:normAutofit fontScale="92500"/>
          </a:bodyPr>
          <a:lstStyle/>
          <a:p>
            <a:pPr marL="0" marR="0" lvl="0" indent="0" algn="l" rtl="0">
              <a:spcBef>
                <a:spcPts val="0"/>
              </a:spcBef>
              <a:spcAft>
                <a:spcPts val="0"/>
              </a:spcAft>
              <a:buClr>
                <a:srgbClr val="1F497D"/>
              </a:buClr>
              <a:buSzPts val="3200"/>
              <a:buFont typeface="Arial"/>
              <a:buNone/>
            </a:pPr>
            <a:r>
              <a:rPr lang="es-ES" sz="3200" b="0">
                <a:solidFill>
                  <a:srgbClr val="1F497D"/>
                </a:solidFill>
                <a:latin typeface="Roboto Condensed"/>
                <a:ea typeface="Roboto Condensed"/>
                <a:cs typeface="Roboto Condensed"/>
                <a:sym typeface="Roboto Condensed"/>
              </a:rPr>
              <a:t>LSTM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335" name="Google Shape;335;p28"/>
          <p:cNvSpPr txBox="1">
            <a:spLocks noGrp="1"/>
          </p:cNvSpPr>
          <p:nvPr>
            <p:ph type="body" idx="1"/>
          </p:nvPr>
        </p:nvSpPr>
        <p:spPr>
          <a:xfrm>
            <a:off x="609600" y="1772816"/>
            <a:ext cx="10972800" cy="432048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Las LSTM incluyen 3 compuertas, y un estado interno de la neurona (no confundir con el estado oculto)</a:t>
            </a:r>
            <a:endParaRPr/>
          </a:p>
          <a:p>
            <a:pPr marL="742950" lvl="1" indent="-285750" algn="l" rtl="0">
              <a:spcBef>
                <a:spcPts val="560"/>
              </a:spcBef>
              <a:spcAft>
                <a:spcPts val="0"/>
              </a:spcAft>
              <a:buClr>
                <a:srgbClr val="1F497D"/>
              </a:buClr>
              <a:buSzPts val="2800"/>
              <a:buChar char="–"/>
            </a:pPr>
            <a:r>
              <a:rPr lang="es-ES"/>
              <a:t>Compuerta de Olvido (Forget Gate)</a:t>
            </a:r>
            <a:endParaRPr/>
          </a:p>
          <a:p>
            <a:pPr marL="742950" lvl="1" indent="-285750" algn="l" rtl="0">
              <a:spcBef>
                <a:spcPts val="560"/>
              </a:spcBef>
              <a:spcAft>
                <a:spcPts val="0"/>
              </a:spcAft>
              <a:buClr>
                <a:srgbClr val="1F497D"/>
              </a:buClr>
              <a:buSzPts val="2800"/>
              <a:buChar char="–"/>
            </a:pPr>
            <a:r>
              <a:rPr lang="es-ES"/>
              <a:t>Compuerta de Entrada (Input Gate)</a:t>
            </a:r>
            <a:endParaRPr/>
          </a:p>
          <a:p>
            <a:pPr marL="742950" lvl="1" indent="-285750" algn="l" rtl="0">
              <a:spcBef>
                <a:spcPts val="560"/>
              </a:spcBef>
              <a:spcAft>
                <a:spcPts val="0"/>
              </a:spcAft>
              <a:buClr>
                <a:srgbClr val="1F497D"/>
              </a:buClr>
              <a:buSzPts val="2800"/>
              <a:buChar char="–"/>
            </a:pPr>
            <a:r>
              <a:rPr lang="es-ES"/>
              <a:t>Compuerta de Salida (Output Gate)</a:t>
            </a:r>
            <a:endParaRPr/>
          </a:p>
        </p:txBody>
      </p:sp>
      <p:sp>
        <p:nvSpPr>
          <p:cNvPr id="334" name="Google Shape;334;p28"/>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Recurrentes - LSTM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343" name="Google Shape;343;p29"/>
          <p:cNvSpPr txBox="1">
            <a:spLocks noGrp="1"/>
          </p:cNvSpPr>
          <p:nvPr>
            <p:ph type="body" idx="1"/>
          </p:nvPr>
        </p:nvSpPr>
        <p:spPr>
          <a:xfrm>
            <a:off x="609600" y="1772816"/>
            <a:ext cx="10972800" cy="72008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Una solución: Las Long Short Term Memory cells/networks</a:t>
            </a:r>
            <a:endParaRPr/>
          </a:p>
        </p:txBody>
      </p:sp>
      <p:sp>
        <p:nvSpPr>
          <p:cNvPr id="342" name="Google Shape;342;p29"/>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Recurrentes - LSTM</a:t>
            </a:r>
            <a:endParaRPr/>
          </a:p>
        </p:txBody>
      </p:sp>
      <p:pic>
        <p:nvPicPr>
          <p:cNvPr id="344" name="Google Shape;344;p29"/>
          <p:cNvPicPr preferRelativeResize="0"/>
          <p:nvPr/>
        </p:nvPicPr>
        <p:blipFill rotWithShape="1">
          <a:blip r:embed="rId3">
            <a:alphaModFix/>
          </a:blip>
          <a:srcRect/>
          <a:stretch/>
        </p:blipFill>
        <p:spPr>
          <a:xfrm>
            <a:off x="30336" y="2924944"/>
            <a:ext cx="3590925" cy="2657475"/>
          </a:xfrm>
          <a:prstGeom prst="rect">
            <a:avLst/>
          </a:prstGeom>
          <a:noFill/>
          <a:ln>
            <a:noFill/>
          </a:ln>
        </p:spPr>
      </p:pic>
      <p:pic>
        <p:nvPicPr>
          <p:cNvPr id="345" name="Google Shape;345;p29"/>
          <p:cNvPicPr preferRelativeResize="0"/>
          <p:nvPr/>
        </p:nvPicPr>
        <p:blipFill rotWithShape="1">
          <a:blip r:embed="rId4">
            <a:alphaModFix/>
          </a:blip>
          <a:srcRect/>
          <a:stretch/>
        </p:blipFill>
        <p:spPr>
          <a:xfrm>
            <a:off x="3935760" y="2923264"/>
            <a:ext cx="3686175" cy="3124200"/>
          </a:xfrm>
          <a:prstGeom prst="rect">
            <a:avLst/>
          </a:prstGeom>
          <a:noFill/>
          <a:ln>
            <a:noFill/>
          </a:ln>
        </p:spPr>
      </p:pic>
      <p:pic>
        <p:nvPicPr>
          <p:cNvPr id="346" name="Google Shape;346;p29"/>
          <p:cNvPicPr preferRelativeResize="0"/>
          <p:nvPr/>
        </p:nvPicPr>
        <p:blipFill rotWithShape="1">
          <a:blip r:embed="rId5">
            <a:alphaModFix/>
          </a:blip>
          <a:srcRect/>
          <a:stretch/>
        </p:blipFill>
        <p:spPr>
          <a:xfrm>
            <a:off x="7645819" y="2993505"/>
            <a:ext cx="3409950" cy="2743200"/>
          </a:xfrm>
          <a:prstGeom prst="rect">
            <a:avLst/>
          </a:prstGeom>
          <a:noFill/>
          <a:ln>
            <a:noFill/>
          </a:ln>
        </p:spPr>
      </p:pic>
      <p:sp>
        <p:nvSpPr>
          <p:cNvPr id="347" name="Google Shape;347;p29"/>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r>
              <a:rPr lang="es-ES" sz="2000" b="0">
                <a:solidFill>
                  <a:srgbClr val="1F497D"/>
                </a:solidFill>
                <a:latin typeface="Roboto Condensed"/>
                <a:ea typeface="Roboto Condensed"/>
                <a:cs typeface="Roboto Condensed"/>
                <a:sym typeface="Roboto Condensed"/>
              </a:rPr>
              <a:t>Cálculo de la Forget Gate</a:t>
            </a:r>
            <a:endParaRPr/>
          </a:p>
        </p:txBody>
      </p:sp>
      <p:sp>
        <p:nvSpPr>
          <p:cNvPr id="348" name="Google Shape;348;p29"/>
          <p:cNvSpPr txBox="1"/>
          <p:nvPr/>
        </p:nvSpPr>
        <p:spPr>
          <a:xfrm>
            <a:off x="4295800" y="2492896"/>
            <a:ext cx="3096343" cy="936104"/>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r>
              <a:rPr lang="es-ES" sz="2000" b="0">
                <a:solidFill>
                  <a:srgbClr val="1F497D"/>
                </a:solidFill>
                <a:latin typeface="Roboto Condensed"/>
                <a:ea typeface="Roboto Condensed"/>
                <a:cs typeface="Roboto Condensed"/>
                <a:sym typeface="Roboto Condensed"/>
              </a:rPr>
              <a:t>Cálculo de la input Gate y estado interno candidato</a:t>
            </a:r>
            <a:endParaRPr sz="2000" b="0">
              <a:solidFill>
                <a:srgbClr val="1F497D"/>
              </a:solidFill>
              <a:latin typeface="Roboto Condensed"/>
              <a:ea typeface="Roboto Condensed"/>
              <a:cs typeface="Roboto Condensed"/>
              <a:sym typeface="Roboto Condensed"/>
            </a:endParaRPr>
          </a:p>
        </p:txBody>
      </p:sp>
      <p:sp>
        <p:nvSpPr>
          <p:cNvPr id="349" name="Google Shape;349;p29"/>
          <p:cNvSpPr txBox="1"/>
          <p:nvPr/>
        </p:nvSpPr>
        <p:spPr>
          <a:xfrm>
            <a:off x="8393516" y="2595283"/>
            <a:ext cx="2421806" cy="445869"/>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spcBef>
                <a:spcPts val="0"/>
              </a:spcBef>
              <a:spcAft>
                <a:spcPts val="0"/>
              </a:spcAft>
              <a:buClr>
                <a:srgbClr val="1F497D"/>
              </a:buClr>
              <a:buSzPts val="2000"/>
              <a:buFont typeface="Arial"/>
              <a:buNone/>
            </a:pPr>
            <a:r>
              <a:rPr lang="es-ES" sz="2000" b="0">
                <a:solidFill>
                  <a:srgbClr val="1F497D"/>
                </a:solidFill>
                <a:latin typeface="Roboto Condensed"/>
                <a:ea typeface="Roboto Condensed"/>
                <a:cs typeface="Roboto Condensed"/>
                <a:sym typeface="Roboto Condensed"/>
              </a:rPr>
              <a:t>Cálculo del nuevo estado</a:t>
            </a:r>
            <a:endParaRPr sz="2000" b="0">
              <a:solidFill>
                <a:srgbClr val="1F497D"/>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body" idx="1"/>
          </p:nvPr>
        </p:nvSpPr>
        <p:spPr>
          <a:xfrm>
            <a:off x="385411" y="2276797"/>
            <a:ext cx="11399220" cy="43212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Clr>
                <a:srgbClr val="00B0F0"/>
              </a:buClr>
              <a:buSzPct val="100000"/>
              <a:buNone/>
            </a:pPr>
            <a:endParaRPr/>
          </a:p>
        </p:txBody>
      </p:sp>
      <p:sp>
        <p:nvSpPr>
          <p:cNvPr id="99" name="Google Shape;99;p3"/>
          <p:cNvSpPr txBox="1">
            <a:spLocks noGrp="1"/>
          </p:cNvSpPr>
          <p:nvPr>
            <p:ph type="body" idx="2"/>
          </p:nvPr>
        </p:nvSpPr>
        <p:spPr>
          <a:prstGeom prst="rect">
            <a:avLst/>
          </a:prstGeom>
          <a:noFill/>
          <a:ln>
            <a:noFill/>
          </a:ln>
        </p:spPr>
        <p:txBody>
          <a:bodyPr spcFirstLastPara="1" wrap="square" lIns="91425" tIns="45700" rIns="91425" bIns="45700" anchor="t" anchorCtr="0">
            <a:normAutofit/>
          </a:bodyPr>
          <a:lstStyle/>
          <a:p>
            <a:pPr marL="0" lvl="0" indent="0" algn="l" rtl="0">
              <a:lnSpc>
                <a:spcPct val="93750"/>
              </a:lnSpc>
              <a:spcBef>
                <a:spcPts val="0"/>
              </a:spcBef>
              <a:spcAft>
                <a:spcPts val="0"/>
              </a:spcAft>
              <a:buClr>
                <a:schemeClr val="lt1"/>
              </a:buClr>
              <a:buSzPts val="4800"/>
              <a:buNone/>
            </a:pPr>
            <a:r>
              <a:rPr lang="es-ES"/>
              <a:t>Redes Neuronales ¿Qué son?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357" name="Google Shape;357;p30"/>
          <p:cNvSpPr txBox="1">
            <a:spLocks noGrp="1"/>
          </p:cNvSpPr>
          <p:nvPr>
            <p:ph type="body" idx="1"/>
          </p:nvPr>
        </p:nvSpPr>
        <p:spPr>
          <a:xfrm>
            <a:off x="609600" y="1772816"/>
            <a:ext cx="10972800" cy="72008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Una solución: Las Long Short Term Memory cells/networks</a:t>
            </a:r>
            <a:endParaRPr/>
          </a:p>
        </p:txBody>
      </p:sp>
      <p:sp>
        <p:nvSpPr>
          <p:cNvPr id="356" name="Google Shape;356;p30"/>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Recurrentes - LSTM</a:t>
            </a:r>
            <a:endParaRPr/>
          </a:p>
        </p:txBody>
      </p:sp>
      <p:sp>
        <p:nvSpPr>
          <p:cNvPr id="358" name="Google Shape;358;p30"/>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359" name="Google Shape;359;p30"/>
          <p:cNvSpPr txBox="1"/>
          <p:nvPr/>
        </p:nvSpPr>
        <p:spPr>
          <a:xfrm>
            <a:off x="4295800" y="2492896"/>
            <a:ext cx="3096343" cy="936104"/>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r>
              <a:rPr lang="es-ES" sz="2000" b="0">
                <a:solidFill>
                  <a:srgbClr val="1F497D"/>
                </a:solidFill>
                <a:latin typeface="Roboto Condensed"/>
                <a:ea typeface="Roboto Condensed"/>
                <a:cs typeface="Roboto Condensed"/>
                <a:sym typeface="Roboto Condensed"/>
              </a:rPr>
              <a:t>Cálculo de la Output Gate y Estado Oculto</a:t>
            </a:r>
            <a:endParaRPr sz="2000" b="0">
              <a:solidFill>
                <a:srgbClr val="1F497D"/>
              </a:solidFill>
              <a:latin typeface="Roboto Condensed"/>
              <a:ea typeface="Roboto Condensed"/>
              <a:cs typeface="Roboto Condensed"/>
              <a:sym typeface="Roboto Condensed"/>
            </a:endParaRPr>
          </a:p>
        </p:txBody>
      </p:sp>
      <p:sp>
        <p:nvSpPr>
          <p:cNvPr id="360" name="Google Shape;360;p30"/>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361" name="Google Shape;361;p30"/>
          <p:cNvPicPr preferRelativeResize="0"/>
          <p:nvPr/>
        </p:nvPicPr>
        <p:blipFill rotWithShape="1">
          <a:blip r:embed="rId3">
            <a:alphaModFix/>
          </a:blip>
          <a:srcRect/>
          <a:stretch/>
        </p:blipFill>
        <p:spPr>
          <a:xfrm>
            <a:off x="4181858" y="3211296"/>
            <a:ext cx="3324225" cy="2990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369" name="Google Shape;369;p31"/>
          <p:cNvSpPr txBox="1">
            <a:spLocks noGrp="1"/>
          </p:cNvSpPr>
          <p:nvPr>
            <p:ph type="body" idx="1"/>
          </p:nvPr>
        </p:nvSpPr>
        <p:spPr>
          <a:xfrm>
            <a:off x="609600" y="1772816"/>
            <a:ext cx="10972800" cy="72008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Alternativa: Gated Recurrent Unit (GRU)</a:t>
            </a:r>
            <a:endParaRPr/>
          </a:p>
        </p:txBody>
      </p:sp>
      <p:sp>
        <p:nvSpPr>
          <p:cNvPr id="368" name="Google Shape;368;p31"/>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Recurrentes </a:t>
            </a:r>
            <a:endParaRPr/>
          </a:p>
        </p:txBody>
      </p:sp>
      <p:sp>
        <p:nvSpPr>
          <p:cNvPr id="370" name="Google Shape;370;p31"/>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371" name="Google Shape;371;p31"/>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372" name="Google Shape;372;p31"/>
          <p:cNvPicPr preferRelativeResize="0"/>
          <p:nvPr/>
        </p:nvPicPr>
        <p:blipFill rotWithShape="1">
          <a:blip r:embed="rId3">
            <a:alphaModFix/>
          </a:blip>
          <a:srcRect/>
          <a:stretch/>
        </p:blipFill>
        <p:spPr>
          <a:xfrm>
            <a:off x="1225317" y="2983049"/>
            <a:ext cx="8379102" cy="27641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380" name="Google Shape;380;p32"/>
          <p:cNvSpPr txBox="1">
            <a:spLocks noGrp="1"/>
          </p:cNvSpPr>
          <p:nvPr>
            <p:ph type="body" idx="1"/>
          </p:nvPr>
        </p:nvSpPr>
        <p:spPr>
          <a:xfrm>
            <a:off x="609600" y="1772816"/>
            <a:ext cx="10972800" cy="1368152"/>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rgbClr val="1F497D"/>
              </a:buClr>
              <a:buSzPct val="100000"/>
              <a:buChar char="•"/>
            </a:pPr>
            <a:r>
              <a:rPr lang="es-ES"/>
              <a:t>Redes Bidireccionales</a:t>
            </a:r>
            <a:endParaRPr/>
          </a:p>
          <a:p>
            <a:pPr marL="742950" lvl="1" indent="-285750" algn="l" rtl="0">
              <a:spcBef>
                <a:spcPts val="434"/>
              </a:spcBef>
              <a:spcAft>
                <a:spcPts val="0"/>
              </a:spcAft>
              <a:buClr>
                <a:srgbClr val="1F497D"/>
              </a:buClr>
              <a:buSzPct val="100000"/>
              <a:buChar char="–"/>
            </a:pPr>
            <a:r>
              <a:rPr lang="es-ES"/>
              <a:t>Utilizamos dos redes recurrentes, para poder ver una secuencia de atrás hacia adelante, y viceversa</a:t>
            </a:r>
            <a:endParaRPr/>
          </a:p>
          <a:p>
            <a:pPr marL="742950" lvl="1" indent="-285750" algn="l" rtl="0">
              <a:spcBef>
                <a:spcPts val="434"/>
              </a:spcBef>
              <a:spcAft>
                <a:spcPts val="0"/>
              </a:spcAft>
              <a:buClr>
                <a:srgbClr val="1F497D"/>
              </a:buClr>
              <a:buSzPct val="100000"/>
              <a:buChar char="–"/>
            </a:pPr>
            <a:r>
              <a:rPr lang="es-ES"/>
              <a:t>Capturando información de ambos lados, usualmente generan mejores representaciones</a:t>
            </a:r>
            <a:endParaRPr/>
          </a:p>
        </p:txBody>
      </p:sp>
      <p:sp>
        <p:nvSpPr>
          <p:cNvPr id="379" name="Google Shape;379;p32"/>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Recurrentes </a:t>
            </a:r>
            <a:endParaRPr/>
          </a:p>
        </p:txBody>
      </p:sp>
      <p:sp>
        <p:nvSpPr>
          <p:cNvPr id="381" name="Google Shape;381;p32"/>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382" name="Google Shape;382;p32"/>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383" name="Google Shape;383;p32" descr="Diagram&#10;&#10;Description automatically generated"/>
          <p:cNvPicPr preferRelativeResize="0"/>
          <p:nvPr/>
        </p:nvPicPr>
        <p:blipFill rotWithShape="1">
          <a:blip r:embed="rId3">
            <a:alphaModFix/>
          </a:blip>
          <a:srcRect/>
          <a:stretch/>
        </p:blipFill>
        <p:spPr>
          <a:xfrm>
            <a:off x="2394834" y="3699462"/>
            <a:ext cx="7402332" cy="26119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391" name="Google Shape;391;p33"/>
          <p:cNvSpPr txBox="1">
            <a:spLocks noGrp="1"/>
          </p:cNvSpPr>
          <p:nvPr>
            <p:ph type="body" idx="1"/>
          </p:nvPr>
        </p:nvSpPr>
        <p:spPr>
          <a:xfrm>
            <a:off x="609600" y="1772816"/>
            <a:ext cx="10972800" cy="388843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Redes convolucionales:</a:t>
            </a:r>
            <a:endParaRPr/>
          </a:p>
          <a:p>
            <a:pPr marL="742950" lvl="1" indent="-285750" algn="l" rtl="0">
              <a:spcBef>
                <a:spcPts val="560"/>
              </a:spcBef>
              <a:spcAft>
                <a:spcPts val="0"/>
              </a:spcAft>
              <a:buClr>
                <a:srgbClr val="1F497D"/>
              </a:buClr>
              <a:buSzPts val="2800"/>
              <a:buChar char="–"/>
            </a:pPr>
            <a:r>
              <a:rPr lang="es-ES"/>
              <a:t>Desarrolladas para imágenes:</a:t>
            </a:r>
            <a:endParaRPr/>
          </a:p>
          <a:p>
            <a:pPr marL="1143000" lvl="2" indent="-228600" algn="l" rtl="0">
              <a:spcBef>
                <a:spcPts val="480"/>
              </a:spcBef>
              <a:spcAft>
                <a:spcPts val="0"/>
              </a:spcAft>
              <a:buClr>
                <a:srgbClr val="1F497D"/>
              </a:buClr>
              <a:buSzPts val="2400"/>
              <a:buChar char="•"/>
            </a:pPr>
            <a:r>
              <a:rPr lang="es-ES"/>
              <a:t>Capa convolucional para extraer características relevantes de imágenes</a:t>
            </a:r>
            <a:endParaRPr/>
          </a:p>
          <a:p>
            <a:pPr marL="1143000" lvl="2" indent="-228600" algn="l" rtl="0">
              <a:spcBef>
                <a:spcPts val="480"/>
              </a:spcBef>
              <a:spcAft>
                <a:spcPts val="0"/>
              </a:spcAft>
              <a:buClr>
                <a:srgbClr val="1F497D"/>
              </a:buClr>
              <a:buSzPts val="2400"/>
              <a:buChar char="•"/>
            </a:pPr>
            <a:r>
              <a:rPr lang="es-ES"/>
              <a:t>Pooling para reducir dimensionalidad  conservando lo mas importantes de cada características</a:t>
            </a:r>
            <a:endParaRPr/>
          </a:p>
        </p:txBody>
      </p:sp>
      <p:sp>
        <p:nvSpPr>
          <p:cNvPr id="390" name="Google Shape;390;p33"/>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Convolucionales</a:t>
            </a:r>
            <a:endParaRPr/>
          </a:p>
        </p:txBody>
      </p:sp>
      <p:sp>
        <p:nvSpPr>
          <p:cNvPr id="392" name="Google Shape;392;p33"/>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393" name="Google Shape;393;p33"/>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pic>
        <p:nvPicPr>
          <p:cNvPr id="401" name="Google Shape;401;p34"/>
          <p:cNvPicPr preferRelativeResize="0">
            <a:picLocks noGrp="1"/>
          </p:cNvPicPr>
          <p:nvPr>
            <p:ph type="body" idx="1"/>
          </p:nvPr>
        </p:nvPicPr>
        <p:blipFill rotWithShape="1">
          <a:blip r:embed="rId3">
            <a:alphaModFix/>
          </a:blip>
          <a:stretch/>
        </p:blipFill>
        <p:spPr>
          <a:xfrm>
            <a:off x="4133850" y="1930400"/>
            <a:ext cx="3924300" cy="4038600"/>
          </a:xfrm>
          <a:prstGeom prst="rect">
            <a:avLst/>
          </a:prstGeom>
          <a:noFill/>
          <a:ln>
            <a:noFill/>
          </a:ln>
        </p:spPr>
      </p:pic>
      <p:sp>
        <p:nvSpPr>
          <p:cNvPr id="400" name="Google Shape;400;p34"/>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Convolucionales</a:t>
            </a:r>
            <a:endParaRPr/>
          </a:p>
        </p:txBody>
      </p:sp>
      <p:sp>
        <p:nvSpPr>
          <p:cNvPr id="402" name="Google Shape;402;p34"/>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403" name="Google Shape;403;p34"/>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404" name="Google Shape;404;p34"/>
          <p:cNvPicPr preferRelativeResize="0"/>
          <p:nvPr/>
        </p:nvPicPr>
        <p:blipFill rotWithShape="1">
          <a:blip r:embed="rId4">
            <a:alphaModFix/>
          </a:blip>
          <a:srcRect/>
          <a:stretch/>
        </p:blipFill>
        <p:spPr>
          <a:xfrm>
            <a:off x="119336" y="2139926"/>
            <a:ext cx="7661557" cy="37373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414" name="Google Shape;414;p3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rgbClr val="1F497D"/>
              </a:buClr>
              <a:buSzPts val="3200"/>
              <a:buNone/>
            </a:pPr>
            <a:endParaRPr/>
          </a:p>
        </p:txBody>
      </p:sp>
      <p:sp>
        <p:nvSpPr>
          <p:cNvPr id="411" name="Google Shape;411;p35"/>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Convolucionales</a:t>
            </a:r>
            <a:endParaRPr/>
          </a:p>
        </p:txBody>
      </p:sp>
      <p:sp>
        <p:nvSpPr>
          <p:cNvPr id="412" name="Google Shape;412;p35"/>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413" name="Google Shape;413;p35"/>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415" name="Google Shape;415;p35"/>
          <p:cNvPicPr preferRelativeResize="0"/>
          <p:nvPr/>
        </p:nvPicPr>
        <p:blipFill rotWithShape="1">
          <a:blip r:embed="rId3">
            <a:alphaModFix/>
          </a:blip>
          <a:srcRect/>
          <a:stretch/>
        </p:blipFill>
        <p:spPr>
          <a:xfrm>
            <a:off x="2534972" y="1802848"/>
            <a:ext cx="7122055" cy="47932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pic>
        <p:nvPicPr>
          <p:cNvPr id="425" name="Google Shape;425;p36"/>
          <p:cNvPicPr preferRelativeResize="0">
            <a:picLocks noGrp="1"/>
          </p:cNvPicPr>
          <p:nvPr>
            <p:ph type="body" idx="1"/>
          </p:nvPr>
        </p:nvPicPr>
        <p:blipFill rotWithShape="1">
          <a:blip r:embed="rId3">
            <a:alphaModFix/>
          </a:blip>
          <a:srcRect/>
          <a:stretch/>
        </p:blipFill>
        <p:spPr>
          <a:xfrm>
            <a:off x="767408" y="2495576"/>
            <a:ext cx="4309909" cy="2584791"/>
          </a:xfrm>
          <a:prstGeom prst="rect">
            <a:avLst/>
          </a:prstGeom>
          <a:noFill/>
          <a:ln>
            <a:noFill/>
          </a:ln>
        </p:spPr>
      </p:pic>
      <p:sp>
        <p:nvSpPr>
          <p:cNvPr id="422" name="Google Shape;422;p36"/>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Convolucionales – Filtros (Kernels)</a:t>
            </a:r>
            <a:endParaRPr/>
          </a:p>
        </p:txBody>
      </p:sp>
      <p:sp>
        <p:nvSpPr>
          <p:cNvPr id="423" name="Google Shape;423;p36"/>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424" name="Google Shape;424;p36"/>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426" name="Google Shape;426;p36"/>
          <p:cNvPicPr preferRelativeResize="0"/>
          <p:nvPr/>
        </p:nvPicPr>
        <p:blipFill rotWithShape="1">
          <a:blip r:embed="rId4">
            <a:alphaModFix/>
          </a:blip>
          <a:srcRect/>
          <a:stretch/>
        </p:blipFill>
        <p:spPr>
          <a:xfrm>
            <a:off x="5447928" y="2431157"/>
            <a:ext cx="4309909" cy="26492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pic>
        <p:nvPicPr>
          <p:cNvPr id="436" name="Google Shape;436;p37"/>
          <p:cNvPicPr preferRelativeResize="0">
            <a:picLocks noGrp="1"/>
          </p:cNvPicPr>
          <p:nvPr>
            <p:ph type="body" idx="1"/>
          </p:nvPr>
        </p:nvPicPr>
        <p:blipFill rotWithShape="1">
          <a:blip r:embed="rId3">
            <a:alphaModFix/>
          </a:blip>
          <a:stretch/>
        </p:blipFill>
        <p:spPr>
          <a:xfrm>
            <a:off x="3400425" y="2235200"/>
            <a:ext cx="5391150" cy="3429000"/>
          </a:xfrm>
          <a:prstGeom prst="rect">
            <a:avLst/>
          </a:prstGeom>
          <a:noFill/>
          <a:ln>
            <a:noFill/>
          </a:ln>
        </p:spPr>
      </p:pic>
      <p:sp>
        <p:nvSpPr>
          <p:cNvPr id="433" name="Google Shape;433;p37"/>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Convolucionales</a:t>
            </a:r>
            <a:endParaRPr/>
          </a:p>
        </p:txBody>
      </p:sp>
      <p:sp>
        <p:nvSpPr>
          <p:cNvPr id="434" name="Google Shape;434;p37"/>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435" name="Google Shape;435;p37"/>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437" name="Google Shape;437;p37"/>
          <p:cNvPicPr preferRelativeResize="0"/>
          <p:nvPr/>
        </p:nvPicPr>
        <p:blipFill rotWithShape="1">
          <a:blip r:embed="rId4">
            <a:alphaModFix/>
          </a:blip>
          <a:srcRect/>
          <a:stretch/>
        </p:blipFill>
        <p:spPr>
          <a:xfrm>
            <a:off x="609600" y="1796841"/>
            <a:ext cx="7419975" cy="2152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447" name="Google Shape;447;p38"/>
          <p:cNvSpPr txBox="1">
            <a:spLocks noGrp="1"/>
          </p:cNvSpPr>
          <p:nvPr>
            <p:ph type="body" idx="1"/>
          </p:nvPr>
        </p:nvSpPr>
        <p:spPr>
          <a:xfrm>
            <a:off x="609600" y="1772816"/>
            <a:ext cx="5486400" cy="435335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Redes convolucionales para texto:</a:t>
            </a:r>
            <a:endParaRPr/>
          </a:p>
          <a:p>
            <a:pPr marL="742950" lvl="1" indent="-285750" algn="l" rtl="0">
              <a:spcBef>
                <a:spcPts val="560"/>
              </a:spcBef>
              <a:spcAft>
                <a:spcPts val="0"/>
              </a:spcAft>
              <a:buClr>
                <a:srgbClr val="1F497D"/>
              </a:buClr>
              <a:buSzPts val="2800"/>
              <a:buChar char="–"/>
            </a:pPr>
            <a:r>
              <a:rPr lang="es-ES"/>
              <a:t>Operar Convoluciones sobre vectores de palabras, específicamente convoluciones 1D</a:t>
            </a:r>
            <a:endParaRPr/>
          </a:p>
        </p:txBody>
      </p:sp>
      <p:sp>
        <p:nvSpPr>
          <p:cNvPr id="444" name="Google Shape;444;p38"/>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Convolucionales</a:t>
            </a:r>
            <a:endParaRPr/>
          </a:p>
        </p:txBody>
      </p:sp>
      <p:sp>
        <p:nvSpPr>
          <p:cNvPr id="445" name="Google Shape;445;p38"/>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446" name="Google Shape;446;p38"/>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448" name="Google Shape;448;p38"/>
          <p:cNvPicPr preferRelativeResize="0"/>
          <p:nvPr/>
        </p:nvPicPr>
        <p:blipFill rotWithShape="1">
          <a:blip r:embed="rId3">
            <a:alphaModFix/>
          </a:blip>
          <a:srcRect/>
          <a:stretch/>
        </p:blipFill>
        <p:spPr>
          <a:xfrm>
            <a:off x="6307113" y="116632"/>
            <a:ext cx="5713386" cy="637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458" name="Google Shape;458;p39"/>
          <p:cNvSpPr txBox="1">
            <a:spLocks noGrp="1"/>
          </p:cNvSpPr>
          <p:nvPr>
            <p:ph type="body" idx="1"/>
          </p:nvPr>
        </p:nvSpPr>
        <p:spPr>
          <a:xfrm>
            <a:off x="609600" y="1772816"/>
            <a:ext cx="11463064" cy="435335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Redes convolucionales para texto:</a:t>
            </a:r>
            <a:endParaRPr/>
          </a:p>
          <a:p>
            <a:pPr marL="742950" lvl="1" indent="-285750" algn="l" rtl="0">
              <a:spcBef>
                <a:spcPts val="560"/>
              </a:spcBef>
              <a:spcAft>
                <a:spcPts val="0"/>
              </a:spcAft>
              <a:buClr>
                <a:srgbClr val="1F497D"/>
              </a:buClr>
              <a:buSzPts val="2800"/>
              <a:buChar char="–"/>
            </a:pPr>
            <a:r>
              <a:rPr lang="es-ES"/>
              <a:t>Los vectores generados son combinaciones entre los vectores de palabras. </a:t>
            </a:r>
            <a:endParaRPr/>
          </a:p>
        </p:txBody>
      </p:sp>
      <p:sp>
        <p:nvSpPr>
          <p:cNvPr id="455" name="Google Shape;455;p39"/>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Convolucionales</a:t>
            </a:r>
            <a:endParaRPr/>
          </a:p>
        </p:txBody>
      </p:sp>
      <p:sp>
        <p:nvSpPr>
          <p:cNvPr id="456" name="Google Shape;456;p39"/>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457" name="Google Shape;457;p39"/>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459" name="Google Shape;459;p39"/>
          <p:cNvPicPr preferRelativeResize="0"/>
          <p:nvPr/>
        </p:nvPicPr>
        <p:blipFill rotWithShape="1">
          <a:blip r:embed="rId3">
            <a:alphaModFix/>
          </a:blip>
          <a:srcRect/>
          <a:stretch/>
        </p:blipFill>
        <p:spPr>
          <a:xfrm>
            <a:off x="1724409" y="2934270"/>
            <a:ext cx="8239125" cy="3352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 ¿Qué son?</a:t>
            </a:r>
            <a:endParaRPr/>
          </a:p>
        </p:txBody>
      </p:sp>
      <p:sp>
        <p:nvSpPr>
          <p:cNvPr id="105" name="Google Shape;105;p4"/>
          <p:cNvSpPr txBox="1">
            <a:spLocks noGrp="1"/>
          </p:cNvSpPr>
          <p:nvPr>
            <p:ph type="body" idx="1"/>
          </p:nvPr>
        </p:nvSpPr>
        <p:spPr>
          <a:xfrm>
            <a:off x="144045" y="6350694"/>
            <a:ext cx="10972800" cy="7200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F497D"/>
              </a:buClr>
              <a:buSzPts val="1400"/>
              <a:buNone/>
            </a:pPr>
            <a:r>
              <a:rPr lang="es-ES" sz="1400"/>
              <a:t>Fuentes:  </a:t>
            </a:r>
            <a:r>
              <a:rPr lang="es-ES" sz="1400" u="sng">
                <a:solidFill>
                  <a:schemeClr val="hlink"/>
                </a:solidFill>
                <a:hlinkClick r:id="rId3"/>
              </a:rPr>
              <a:t>Biological Neural Networks</a:t>
            </a:r>
            <a:r>
              <a:rPr lang="es-ES" sz="1400"/>
              <a:t> , </a:t>
            </a:r>
            <a:endParaRPr/>
          </a:p>
          <a:p>
            <a:pPr marL="0" lvl="0" indent="0" algn="l" rtl="0">
              <a:spcBef>
                <a:spcPts val="280"/>
              </a:spcBef>
              <a:spcAft>
                <a:spcPts val="0"/>
              </a:spcAft>
              <a:buClr>
                <a:srgbClr val="1F497D"/>
              </a:buClr>
              <a:buSzPts val="1400"/>
              <a:buNone/>
            </a:pPr>
            <a:r>
              <a:rPr lang="es-ES" sz="1400" u="sng">
                <a:solidFill>
                  <a:schemeClr val="hlink"/>
                </a:solidFill>
                <a:hlinkClick r:id="rId4"/>
              </a:rPr>
              <a:t>A Primer on Artificial Neural Networks and Convolutions for Image Data.</a:t>
            </a:r>
            <a:endParaRPr sz="1400"/>
          </a:p>
        </p:txBody>
      </p:sp>
      <p:sp>
        <p:nvSpPr>
          <p:cNvPr id="106" name="Google Shape;106;p4"/>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endParaRPr/>
          </a:p>
        </p:txBody>
      </p:sp>
      <p:pic>
        <p:nvPicPr>
          <p:cNvPr id="107" name="Google Shape;107;p4"/>
          <p:cNvPicPr preferRelativeResize="0"/>
          <p:nvPr/>
        </p:nvPicPr>
        <p:blipFill rotWithShape="1">
          <a:blip r:embed="rId5">
            <a:alphaModFix/>
          </a:blip>
          <a:srcRect/>
          <a:stretch/>
        </p:blipFill>
        <p:spPr>
          <a:xfrm>
            <a:off x="1082453" y="2348880"/>
            <a:ext cx="2999043" cy="3938190"/>
          </a:xfrm>
          <a:prstGeom prst="rect">
            <a:avLst/>
          </a:prstGeom>
          <a:noFill/>
          <a:ln>
            <a:noFill/>
          </a:ln>
        </p:spPr>
      </p:pic>
      <p:sp>
        <p:nvSpPr>
          <p:cNvPr id="108" name="Google Shape;108;p4"/>
          <p:cNvSpPr txBox="1"/>
          <p:nvPr/>
        </p:nvSpPr>
        <p:spPr>
          <a:xfrm>
            <a:off x="762000" y="1925216"/>
            <a:ext cx="10972800" cy="720080"/>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rgbClr val="1F497D"/>
              </a:buClr>
              <a:buSzPts val="3200"/>
              <a:buFont typeface="Arial"/>
              <a:buChar char="•"/>
            </a:pPr>
            <a:r>
              <a:rPr lang="es-ES" sz="3200" b="0" i="0" u="none" strike="noStrike" cap="none">
                <a:solidFill>
                  <a:srgbClr val="1F497D"/>
                </a:solidFill>
                <a:latin typeface="Roboto Condensed"/>
                <a:ea typeface="Roboto Condensed"/>
                <a:cs typeface="Roboto Condensed"/>
                <a:sym typeface="Roboto Condensed"/>
              </a:rPr>
              <a:t>Algoritmo de aprendizaje Bio-Inspirado</a:t>
            </a:r>
            <a:endParaRPr/>
          </a:p>
        </p:txBody>
      </p:sp>
      <p:pic>
        <p:nvPicPr>
          <p:cNvPr id="109" name="Google Shape;109;p4" descr="Diagram, schematic&#10;&#10;Description automatically generated"/>
          <p:cNvPicPr preferRelativeResize="0"/>
          <p:nvPr/>
        </p:nvPicPr>
        <p:blipFill rotWithShape="1">
          <a:blip r:embed="rId6">
            <a:alphaModFix/>
          </a:blip>
          <a:srcRect/>
          <a:stretch/>
        </p:blipFill>
        <p:spPr>
          <a:xfrm>
            <a:off x="4493802" y="2443035"/>
            <a:ext cx="7088598" cy="4149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469" name="Google Shape;469;p40"/>
          <p:cNvSpPr txBox="1">
            <a:spLocks noGrp="1"/>
          </p:cNvSpPr>
          <p:nvPr>
            <p:ph type="body" idx="1"/>
          </p:nvPr>
        </p:nvSpPr>
        <p:spPr>
          <a:xfrm>
            <a:off x="609600" y="1772816"/>
            <a:ext cx="11463064" cy="435335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Redes convolucionales para texto:</a:t>
            </a:r>
            <a:endParaRPr/>
          </a:p>
          <a:p>
            <a:pPr marL="742950" lvl="1" indent="-285750" algn="l" rtl="0">
              <a:spcBef>
                <a:spcPts val="560"/>
              </a:spcBef>
              <a:spcAft>
                <a:spcPts val="0"/>
              </a:spcAft>
              <a:buClr>
                <a:srgbClr val="1F497D"/>
              </a:buClr>
              <a:buSzPts val="2800"/>
              <a:buChar char="–"/>
            </a:pPr>
            <a:r>
              <a:rPr lang="es-ES"/>
              <a:t>Podemos tener múltiples convoluciones para obtener estructuras jerárquicas</a:t>
            </a:r>
            <a:endParaRPr/>
          </a:p>
        </p:txBody>
      </p:sp>
      <p:sp>
        <p:nvSpPr>
          <p:cNvPr id="466" name="Google Shape;466;p40"/>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Convolucionales</a:t>
            </a:r>
            <a:endParaRPr/>
          </a:p>
        </p:txBody>
      </p:sp>
      <p:sp>
        <p:nvSpPr>
          <p:cNvPr id="467" name="Google Shape;467;p40"/>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468" name="Google Shape;468;p40"/>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470" name="Google Shape;470;p40"/>
          <p:cNvPicPr preferRelativeResize="0"/>
          <p:nvPr/>
        </p:nvPicPr>
        <p:blipFill rotWithShape="1">
          <a:blip r:embed="rId3">
            <a:alphaModFix/>
          </a:blip>
          <a:srcRect/>
          <a:stretch/>
        </p:blipFill>
        <p:spPr>
          <a:xfrm>
            <a:off x="2536192" y="3157357"/>
            <a:ext cx="7609879" cy="33643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480" name="Google Shape;480;p41"/>
          <p:cNvSpPr txBox="1">
            <a:spLocks noGrp="1"/>
          </p:cNvSpPr>
          <p:nvPr>
            <p:ph type="body" idx="1"/>
          </p:nvPr>
        </p:nvSpPr>
        <p:spPr>
          <a:xfrm>
            <a:off x="609600" y="1772816"/>
            <a:ext cx="11463064" cy="435335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Redes convolucionales para texto:</a:t>
            </a:r>
            <a:endParaRPr/>
          </a:p>
          <a:p>
            <a:pPr marL="742950" lvl="1" indent="-285750" algn="l" rtl="0">
              <a:spcBef>
                <a:spcPts val="560"/>
              </a:spcBef>
              <a:spcAft>
                <a:spcPts val="0"/>
              </a:spcAft>
              <a:buClr>
                <a:srgbClr val="1F497D"/>
              </a:buClr>
              <a:buSzPts val="2800"/>
              <a:buChar char="–"/>
            </a:pPr>
            <a:r>
              <a:rPr lang="es-ES"/>
              <a:t>Con el parámetro stride, podemos ir saltando representaciones</a:t>
            </a:r>
            <a:endParaRPr/>
          </a:p>
        </p:txBody>
      </p:sp>
      <p:sp>
        <p:nvSpPr>
          <p:cNvPr id="477" name="Google Shape;477;p41"/>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Redes Convolucionales</a:t>
            </a:r>
            <a:endParaRPr/>
          </a:p>
        </p:txBody>
      </p:sp>
      <p:sp>
        <p:nvSpPr>
          <p:cNvPr id="478" name="Google Shape;478;p41"/>
          <p:cNvSpPr txBox="1"/>
          <p:nvPr/>
        </p:nvSpPr>
        <p:spPr>
          <a:xfrm>
            <a:off x="846155" y="2635232"/>
            <a:ext cx="2448272" cy="5760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sp>
        <p:nvSpPr>
          <p:cNvPr id="479" name="Google Shape;479;p41"/>
          <p:cNvSpPr txBox="1"/>
          <p:nvPr/>
        </p:nvSpPr>
        <p:spPr>
          <a:xfrm>
            <a:off x="8393516" y="2595283"/>
            <a:ext cx="2421806" cy="44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2000"/>
              <a:buFont typeface="Arial"/>
              <a:buNone/>
            </a:pPr>
            <a:endParaRPr sz="2000" b="0">
              <a:solidFill>
                <a:srgbClr val="1F497D"/>
              </a:solidFill>
              <a:latin typeface="Roboto Condensed"/>
              <a:ea typeface="Roboto Condensed"/>
              <a:cs typeface="Roboto Condensed"/>
              <a:sym typeface="Roboto Condensed"/>
            </a:endParaRPr>
          </a:p>
        </p:txBody>
      </p:sp>
      <p:pic>
        <p:nvPicPr>
          <p:cNvPr id="481" name="Google Shape;481;p41"/>
          <p:cNvPicPr preferRelativeResize="0"/>
          <p:nvPr/>
        </p:nvPicPr>
        <p:blipFill rotWithShape="1">
          <a:blip r:embed="rId3">
            <a:alphaModFix/>
          </a:blip>
          <a:srcRect/>
          <a:stretch/>
        </p:blipFill>
        <p:spPr>
          <a:xfrm>
            <a:off x="3073725" y="2912734"/>
            <a:ext cx="5614563" cy="37369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487" name="Google Shape;487;p4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Practica de LSTM y CNN en Google Colab</a:t>
            </a:r>
            <a:endParaRPr/>
          </a:p>
          <a:p>
            <a:pPr marL="742950" lvl="1" indent="-285750" algn="l" rtl="0">
              <a:spcBef>
                <a:spcPts val="560"/>
              </a:spcBef>
              <a:spcAft>
                <a:spcPts val="0"/>
              </a:spcAft>
              <a:buClr>
                <a:srgbClr val="1F497D"/>
              </a:buClr>
              <a:buSzPts val="2800"/>
              <a:buChar char="–"/>
            </a:pPr>
            <a:r>
              <a:rPr lang="es-ES"/>
              <a:t>Lectura de datos</a:t>
            </a:r>
            <a:endParaRPr/>
          </a:p>
          <a:p>
            <a:pPr marL="742950" lvl="1" indent="-285750" algn="l" rtl="0">
              <a:spcBef>
                <a:spcPts val="560"/>
              </a:spcBef>
              <a:spcAft>
                <a:spcPts val="0"/>
              </a:spcAft>
              <a:buClr>
                <a:srgbClr val="1F497D"/>
              </a:buClr>
              <a:buSzPts val="2800"/>
              <a:buChar char="–"/>
            </a:pPr>
            <a:r>
              <a:rPr lang="es-ES"/>
              <a:t>Generar nuestras primeras redes</a:t>
            </a:r>
            <a:endParaRPr/>
          </a:p>
          <a:p>
            <a:pPr marL="742950" lvl="1" indent="-285750" algn="l" rtl="0">
              <a:spcBef>
                <a:spcPts val="560"/>
              </a:spcBef>
              <a:spcAft>
                <a:spcPts val="0"/>
              </a:spcAft>
              <a:buClr>
                <a:srgbClr val="1F497D"/>
              </a:buClr>
              <a:buSzPts val="2800"/>
              <a:buChar char="–"/>
            </a:pPr>
            <a:r>
              <a:rPr lang="es-ES"/>
              <a:t>Utilizar vectores pre-entrenados</a:t>
            </a:r>
            <a:endParaRPr/>
          </a:p>
          <a:p>
            <a:pPr marL="742950" lvl="1" indent="-285750" algn="l" rtl="0">
              <a:spcBef>
                <a:spcPts val="560"/>
              </a:spcBef>
              <a:spcAft>
                <a:spcPts val="0"/>
              </a:spcAft>
              <a:buClr>
                <a:srgbClr val="1F497D"/>
              </a:buClr>
              <a:buSzPts val="2800"/>
              <a:buChar char="–"/>
            </a:pPr>
            <a:r>
              <a:rPr lang="es-ES"/>
              <a:t>Ejercicios:</a:t>
            </a:r>
            <a:endParaRPr/>
          </a:p>
          <a:p>
            <a:pPr marL="1143000" lvl="2" indent="-228600" algn="l" rtl="0">
              <a:spcBef>
                <a:spcPts val="480"/>
              </a:spcBef>
              <a:spcAft>
                <a:spcPts val="0"/>
              </a:spcAft>
              <a:buClr>
                <a:srgbClr val="1F497D"/>
              </a:buClr>
              <a:buSzPts val="2400"/>
              <a:buChar char="•"/>
            </a:pPr>
            <a:r>
              <a:rPr lang="es-ES"/>
              <a:t>Impacto de la cantidad de datos para entrenar</a:t>
            </a:r>
            <a:endParaRPr/>
          </a:p>
          <a:p>
            <a:pPr marL="1143000" lvl="2" indent="-228600" algn="l" rtl="0">
              <a:spcBef>
                <a:spcPts val="480"/>
              </a:spcBef>
              <a:spcAft>
                <a:spcPts val="0"/>
              </a:spcAft>
              <a:buClr>
                <a:srgbClr val="1F497D"/>
              </a:buClr>
              <a:buSzPts val="2400"/>
              <a:buChar char="•"/>
            </a:pPr>
            <a:r>
              <a:rPr lang="es-ES"/>
              <a:t>Aplicar Preprocesamiento </a:t>
            </a:r>
            <a:endParaRPr/>
          </a:p>
          <a:p>
            <a:pPr marL="1143000" lvl="2" indent="-228600" algn="l" rtl="0">
              <a:spcBef>
                <a:spcPts val="480"/>
              </a:spcBef>
              <a:spcAft>
                <a:spcPts val="0"/>
              </a:spcAft>
              <a:buClr>
                <a:srgbClr val="1F497D"/>
              </a:buClr>
              <a:buSzPts val="2400"/>
              <a:buChar char="•"/>
            </a:pPr>
            <a:r>
              <a:rPr lang="es-ES"/>
              <a:t>Variar las estructuras de las redes</a:t>
            </a:r>
            <a:endParaRPr/>
          </a:p>
        </p:txBody>
      </p:sp>
      <p:sp>
        <p:nvSpPr>
          <p:cNvPr id="488" name="Google Shape;488;p42"/>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Experimentos prácticos con Redes Neuronales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496" name="Google Shape;496;p43"/>
          <p:cNvSpPr txBox="1">
            <a:spLocks noGrp="1"/>
          </p:cNvSpPr>
          <p:nvPr>
            <p:ph type="body" idx="1"/>
          </p:nvPr>
        </p:nvSpPr>
        <p:spPr>
          <a:xfrm>
            <a:off x="609600" y="1772816"/>
            <a:ext cx="7574632" cy="324036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Una arquitectura reciente, ha tomado el mundo por sorpresa:  Transformers propuestos en el paper: “Attention is all you need”</a:t>
            </a:r>
            <a:endParaRPr/>
          </a:p>
          <a:p>
            <a:pPr marL="742950" lvl="1" indent="-285750" algn="l" rtl="0">
              <a:spcBef>
                <a:spcPts val="560"/>
              </a:spcBef>
              <a:spcAft>
                <a:spcPts val="0"/>
              </a:spcAft>
              <a:buClr>
                <a:srgbClr val="1F497D"/>
              </a:buClr>
              <a:buSzPts val="2800"/>
              <a:buChar char="–"/>
            </a:pPr>
            <a:r>
              <a:rPr lang="es-ES"/>
              <a:t>Presenta una arquitectura compuesta por redes feedforward y mecanismos de atención</a:t>
            </a:r>
            <a:endParaRPr/>
          </a:p>
        </p:txBody>
      </p:sp>
      <p:sp>
        <p:nvSpPr>
          <p:cNvPr id="495" name="Google Shape;495;p43"/>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Transformers</a:t>
            </a:r>
            <a:endParaRPr/>
          </a:p>
        </p:txBody>
      </p:sp>
      <p:pic>
        <p:nvPicPr>
          <p:cNvPr id="497" name="Google Shape;497;p43"/>
          <p:cNvPicPr preferRelativeResize="0"/>
          <p:nvPr/>
        </p:nvPicPr>
        <p:blipFill rotWithShape="1">
          <a:blip r:embed="rId3">
            <a:alphaModFix/>
          </a:blip>
          <a:srcRect/>
          <a:stretch/>
        </p:blipFill>
        <p:spPr>
          <a:xfrm>
            <a:off x="8256240" y="893816"/>
            <a:ext cx="3819504" cy="53434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505" name="Google Shape;505;p44"/>
          <p:cNvSpPr txBox="1">
            <a:spLocks noGrp="1"/>
          </p:cNvSpPr>
          <p:nvPr>
            <p:ph type="body" idx="1"/>
          </p:nvPr>
        </p:nvSpPr>
        <p:spPr>
          <a:xfrm>
            <a:off x="609600" y="1772816"/>
            <a:ext cx="11031016" cy="324036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Preliminares: Arquitectura Encoder-Decoder</a:t>
            </a:r>
            <a:endParaRPr/>
          </a:p>
          <a:p>
            <a:pPr marL="742950" lvl="1" indent="-285750" algn="l" rtl="0">
              <a:spcBef>
                <a:spcPts val="560"/>
              </a:spcBef>
              <a:spcAft>
                <a:spcPts val="0"/>
              </a:spcAft>
              <a:buClr>
                <a:srgbClr val="1F497D"/>
              </a:buClr>
              <a:buSzPts val="2800"/>
              <a:buChar char="–"/>
            </a:pPr>
            <a:r>
              <a:rPr lang="es-ES"/>
              <a:t>Dos redes recurrentes la cual una codifica los datos de entrada, y el decoder, los decodifica a una nueva salida.</a:t>
            </a:r>
            <a:endParaRPr/>
          </a:p>
          <a:p>
            <a:pPr marL="742950" lvl="1" indent="-285750" algn="l" rtl="0">
              <a:spcBef>
                <a:spcPts val="560"/>
              </a:spcBef>
              <a:spcAft>
                <a:spcPts val="0"/>
              </a:spcAft>
              <a:buClr>
                <a:srgbClr val="1F497D"/>
              </a:buClr>
              <a:buSzPts val="2800"/>
              <a:buChar char="–"/>
            </a:pPr>
            <a:r>
              <a:rPr lang="es-ES"/>
              <a:t>Ej: Traducción automatizada</a:t>
            </a:r>
            <a:endParaRPr/>
          </a:p>
        </p:txBody>
      </p:sp>
      <p:sp>
        <p:nvSpPr>
          <p:cNvPr id="504" name="Google Shape;504;p44"/>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Transformers - Preliminares</a:t>
            </a:r>
            <a:endParaRPr/>
          </a:p>
        </p:txBody>
      </p:sp>
      <p:pic>
        <p:nvPicPr>
          <p:cNvPr id="506" name="Google Shape;506;p44"/>
          <p:cNvPicPr preferRelativeResize="0"/>
          <p:nvPr/>
        </p:nvPicPr>
        <p:blipFill rotWithShape="1">
          <a:blip r:embed="rId3">
            <a:alphaModFix/>
          </a:blip>
          <a:srcRect/>
          <a:stretch/>
        </p:blipFill>
        <p:spPr>
          <a:xfrm>
            <a:off x="1801941" y="4221088"/>
            <a:ext cx="8559508" cy="1476133"/>
          </a:xfrm>
          <a:prstGeom prst="rect">
            <a:avLst/>
          </a:prstGeom>
          <a:noFill/>
          <a:ln>
            <a:noFill/>
          </a:ln>
        </p:spPr>
      </p:pic>
      <p:sp>
        <p:nvSpPr>
          <p:cNvPr id="507" name="Google Shape;507;p44"/>
          <p:cNvSpPr/>
          <p:nvPr/>
        </p:nvSpPr>
        <p:spPr>
          <a:xfrm>
            <a:off x="1919536" y="4653136"/>
            <a:ext cx="4104456" cy="1008112"/>
          </a:xfrm>
          <a:prstGeom prst="rect">
            <a:avLst/>
          </a:prstGeom>
          <a:noFill/>
          <a:ln w="25400" cap="flat" cmpd="sng">
            <a:solidFill>
              <a:srgbClr val="2859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8" name="Google Shape;508;p44"/>
          <p:cNvSpPr/>
          <p:nvPr/>
        </p:nvSpPr>
        <p:spPr>
          <a:xfrm>
            <a:off x="6023992" y="4653136"/>
            <a:ext cx="4248472" cy="100811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9" name="Google Shape;509;p44"/>
          <p:cNvSpPr/>
          <p:nvPr/>
        </p:nvSpPr>
        <p:spPr>
          <a:xfrm>
            <a:off x="1856075" y="4283804"/>
            <a:ext cx="9537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0F243E"/>
                </a:solidFill>
                <a:latin typeface="Calibri"/>
                <a:ea typeface="Calibri"/>
                <a:cs typeface="Calibri"/>
                <a:sym typeface="Calibri"/>
              </a:rPr>
              <a:t>Encoder</a:t>
            </a:r>
            <a:endParaRPr sz="1800">
              <a:solidFill>
                <a:srgbClr val="0F243E"/>
              </a:solidFill>
              <a:latin typeface="Calibri"/>
              <a:ea typeface="Calibri"/>
              <a:cs typeface="Calibri"/>
              <a:sym typeface="Calibri"/>
            </a:endParaRPr>
          </a:p>
        </p:txBody>
      </p:sp>
      <p:sp>
        <p:nvSpPr>
          <p:cNvPr id="510" name="Google Shape;510;p44"/>
          <p:cNvSpPr/>
          <p:nvPr/>
        </p:nvSpPr>
        <p:spPr>
          <a:xfrm>
            <a:off x="9452154" y="5661248"/>
            <a:ext cx="9778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FF0000"/>
                </a:solidFill>
                <a:latin typeface="Calibri"/>
                <a:ea typeface="Calibri"/>
                <a:cs typeface="Calibri"/>
                <a:sym typeface="Calibri"/>
              </a:rPr>
              <a:t>Decoder</a:t>
            </a:r>
            <a:endParaRPr sz="1800">
              <a:solidFill>
                <a:srgbClr val="FF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518" name="Google Shape;518;p45"/>
          <p:cNvSpPr txBox="1">
            <a:spLocks noGrp="1"/>
          </p:cNvSpPr>
          <p:nvPr>
            <p:ph type="body" idx="1"/>
          </p:nvPr>
        </p:nvSpPr>
        <p:spPr>
          <a:xfrm>
            <a:off x="609600" y="1772816"/>
            <a:ext cx="11031016" cy="4248472"/>
          </a:xfrm>
          <a:prstGeom prst="rect">
            <a:avLst/>
          </a:prstGeom>
          <a:blipFill rotWithShape="1">
            <a:blip r:embed="rId3">
              <a:alphaModFix/>
            </a:blip>
            <a:stretch>
              <a:fillRect l="-1270" t="-1864"/>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s-ES"/>
              <a:t> </a:t>
            </a:r>
            <a:endParaRPr/>
          </a:p>
        </p:txBody>
      </p:sp>
      <p:sp>
        <p:nvSpPr>
          <p:cNvPr id="517" name="Google Shape;517;p45"/>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Transformers - Preliminares</a:t>
            </a:r>
            <a:endParaRPr/>
          </a:p>
        </p:txBody>
      </p:sp>
      <p:pic>
        <p:nvPicPr>
          <p:cNvPr id="519" name="Google Shape;519;p45"/>
          <p:cNvPicPr preferRelativeResize="0"/>
          <p:nvPr/>
        </p:nvPicPr>
        <p:blipFill rotWithShape="1">
          <a:blip r:embed="rId4">
            <a:alphaModFix/>
          </a:blip>
          <a:srcRect/>
          <a:stretch/>
        </p:blipFill>
        <p:spPr>
          <a:xfrm>
            <a:off x="8472264" y="1844824"/>
            <a:ext cx="2772914" cy="38192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Taxonomía de Redes Neuronales</a:t>
            </a:r>
            <a:endParaRPr/>
          </a:p>
        </p:txBody>
      </p:sp>
      <p:sp>
        <p:nvSpPr>
          <p:cNvPr id="525" name="Google Shape;525;p46"/>
          <p:cNvSpPr txBox="1">
            <a:spLocks noGrp="1"/>
          </p:cNvSpPr>
          <p:nvPr>
            <p:ph type="body" idx="1"/>
          </p:nvPr>
        </p:nvSpPr>
        <p:spPr>
          <a:prstGeom prst="rect">
            <a:avLst/>
          </a:prstGeom>
          <a:blipFill rotWithShape="1">
            <a:blip r:embed="rId3">
              <a:alphaModFix/>
            </a:blip>
            <a:stretch>
              <a:fillRect l="-999" t="-1540"/>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s-ES"/>
              <a:t> </a:t>
            </a:r>
            <a:endParaRPr/>
          </a:p>
        </p:txBody>
      </p:sp>
      <p:sp>
        <p:nvSpPr>
          <p:cNvPr id="526" name="Google Shape;526;p46"/>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Transformers</a:t>
            </a:r>
            <a:endParaRPr/>
          </a:p>
        </p:txBody>
      </p:sp>
      <p:pic>
        <p:nvPicPr>
          <p:cNvPr id="527" name="Google Shape;527;p46"/>
          <p:cNvPicPr preferRelativeResize="0"/>
          <p:nvPr/>
        </p:nvPicPr>
        <p:blipFill rotWithShape="1">
          <a:blip r:embed="rId4">
            <a:alphaModFix/>
          </a:blip>
          <a:srcRect/>
          <a:stretch/>
        </p:blipFill>
        <p:spPr>
          <a:xfrm>
            <a:off x="7752184" y="188640"/>
            <a:ext cx="4323560" cy="60486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BERT</a:t>
            </a:r>
            <a:endParaRPr/>
          </a:p>
        </p:txBody>
      </p:sp>
      <p:sp>
        <p:nvSpPr>
          <p:cNvPr id="533" name="Google Shape;533;p4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Bidirectional Encoder Representations from Transformers</a:t>
            </a:r>
            <a:endParaRPr/>
          </a:p>
          <a:p>
            <a:pPr marL="342900" lvl="0" indent="-342900" algn="l" rtl="0">
              <a:spcBef>
                <a:spcPts val="640"/>
              </a:spcBef>
              <a:spcAft>
                <a:spcPts val="0"/>
              </a:spcAft>
              <a:buClr>
                <a:srgbClr val="1F497D"/>
              </a:buClr>
              <a:buSzPts val="3200"/>
              <a:buChar char="•"/>
            </a:pPr>
            <a:r>
              <a:rPr lang="es-ES"/>
              <a:t>Propuesto el 2019 por Devlin et al.</a:t>
            </a:r>
            <a:endParaRPr/>
          </a:p>
        </p:txBody>
      </p:sp>
      <p:sp>
        <p:nvSpPr>
          <p:cNvPr id="534" name="Google Shape;534;p47"/>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Aplicaciones de Transformers</a:t>
            </a:r>
            <a:endParaRPr/>
          </a:p>
        </p:txBody>
      </p:sp>
      <p:pic>
        <p:nvPicPr>
          <p:cNvPr id="535" name="Google Shape;535;p47"/>
          <p:cNvPicPr preferRelativeResize="0"/>
          <p:nvPr/>
        </p:nvPicPr>
        <p:blipFill rotWithShape="1">
          <a:blip r:embed="rId3">
            <a:alphaModFix/>
          </a:blip>
          <a:srcRect/>
          <a:stretch/>
        </p:blipFill>
        <p:spPr>
          <a:xfrm>
            <a:off x="609600" y="3128845"/>
            <a:ext cx="7571232" cy="3077773"/>
          </a:xfrm>
          <a:prstGeom prst="rect">
            <a:avLst/>
          </a:prstGeom>
          <a:noFill/>
          <a:ln>
            <a:noFill/>
          </a:ln>
        </p:spPr>
      </p:pic>
      <p:pic>
        <p:nvPicPr>
          <p:cNvPr id="536" name="Google Shape;536;p47"/>
          <p:cNvPicPr preferRelativeResize="0"/>
          <p:nvPr/>
        </p:nvPicPr>
        <p:blipFill rotWithShape="1">
          <a:blip r:embed="rId4">
            <a:alphaModFix/>
          </a:blip>
          <a:srcRect/>
          <a:stretch/>
        </p:blipFill>
        <p:spPr>
          <a:xfrm>
            <a:off x="8760296" y="2358399"/>
            <a:ext cx="2667228" cy="3928671"/>
          </a:xfrm>
          <a:prstGeom prst="rect">
            <a:avLst/>
          </a:prstGeom>
          <a:noFill/>
          <a:ln>
            <a:noFill/>
          </a:ln>
        </p:spPr>
      </p:pic>
      <p:sp>
        <p:nvSpPr>
          <p:cNvPr id="537" name="Google Shape;537;p47"/>
          <p:cNvSpPr/>
          <p:nvPr/>
        </p:nvSpPr>
        <p:spPr>
          <a:xfrm>
            <a:off x="10056440" y="1916832"/>
            <a:ext cx="1629895" cy="468052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BERT</a:t>
            </a:r>
            <a:endParaRPr/>
          </a:p>
        </p:txBody>
      </p:sp>
      <p:sp>
        <p:nvSpPr>
          <p:cNvPr id="543" name="Google Shape;543;p48"/>
          <p:cNvSpPr txBox="1">
            <a:spLocks noGrp="1"/>
          </p:cNvSpPr>
          <p:nvPr>
            <p:ph type="body" idx="1"/>
          </p:nvPr>
        </p:nvSpPr>
        <p:spPr>
          <a:xfrm>
            <a:off x="609600" y="1772816"/>
            <a:ext cx="10972800" cy="208823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rgbClr val="1F497D"/>
              </a:buClr>
              <a:buSzPct val="100000"/>
              <a:buChar char="•"/>
            </a:pPr>
            <a:r>
              <a:rPr lang="es-ES"/>
              <a:t>110 Millones de parámetros la versión base.</a:t>
            </a:r>
            <a:endParaRPr/>
          </a:p>
          <a:p>
            <a:pPr marL="742950" lvl="1" indent="-285750" algn="l" rtl="0">
              <a:spcBef>
                <a:spcPts val="518"/>
              </a:spcBef>
              <a:spcAft>
                <a:spcPts val="0"/>
              </a:spcAft>
              <a:buClr>
                <a:srgbClr val="1F497D"/>
              </a:buClr>
              <a:buSzPct val="100000"/>
              <a:buChar char="–"/>
            </a:pPr>
            <a:r>
              <a:rPr lang="es-ES"/>
              <a:t>BERT-Large: 340</a:t>
            </a:r>
            <a:endParaRPr/>
          </a:p>
          <a:p>
            <a:pPr marL="342900" lvl="0" indent="-342900" algn="l" rtl="0">
              <a:spcBef>
                <a:spcPts val="592"/>
              </a:spcBef>
              <a:spcAft>
                <a:spcPts val="0"/>
              </a:spcAft>
              <a:buClr>
                <a:srgbClr val="1F497D"/>
              </a:buClr>
              <a:buSzPct val="100000"/>
              <a:buChar char="•"/>
            </a:pPr>
            <a:r>
              <a:rPr lang="es-ES"/>
              <a:t>Entrenados con BookCorpus y todo Wikipedia en Inglés, 1 millón de iteraciones</a:t>
            </a:r>
            <a:endParaRPr/>
          </a:p>
          <a:p>
            <a:pPr marL="342900" lvl="0" indent="-342900" algn="l" rtl="0">
              <a:spcBef>
                <a:spcPts val="592"/>
              </a:spcBef>
              <a:spcAft>
                <a:spcPts val="0"/>
              </a:spcAft>
              <a:buClr>
                <a:srgbClr val="1F497D"/>
              </a:buClr>
              <a:buSzPct val="100000"/>
              <a:buChar char="•"/>
            </a:pPr>
            <a:r>
              <a:rPr lang="es-ES"/>
              <a:t>Útil para hacer Transfer Learning:</a:t>
            </a:r>
            <a:endParaRPr/>
          </a:p>
        </p:txBody>
      </p:sp>
      <p:sp>
        <p:nvSpPr>
          <p:cNvPr id="544" name="Google Shape;544;p48"/>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Aplicaciones de Transformers</a:t>
            </a:r>
            <a:endParaRPr/>
          </a:p>
        </p:txBody>
      </p:sp>
      <p:pic>
        <p:nvPicPr>
          <p:cNvPr id="545" name="Google Shape;545;p48" descr="A picture containing chart&#10;&#10;Description automatically generated"/>
          <p:cNvPicPr preferRelativeResize="0"/>
          <p:nvPr/>
        </p:nvPicPr>
        <p:blipFill rotWithShape="1">
          <a:blip r:embed="rId3">
            <a:alphaModFix/>
          </a:blip>
          <a:srcRect t="47264"/>
          <a:stretch/>
        </p:blipFill>
        <p:spPr>
          <a:xfrm>
            <a:off x="1631504" y="4077072"/>
            <a:ext cx="8753475" cy="248644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animEffect transition="in" filter="fade">
                                      <p:cBhvr>
                                        <p:cTn id="7" dur="5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BERT</a:t>
            </a:r>
            <a:endParaRPr/>
          </a:p>
        </p:txBody>
      </p:sp>
      <p:sp>
        <p:nvSpPr>
          <p:cNvPr id="551" name="Google Shape;551;p4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ct val="100000"/>
              <a:buChar char="•"/>
            </a:pPr>
            <a:r>
              <a:rPr lang="es-ES"/>
              <a:t>Practico de BERT – Google Colab</a:t>
            </a:r>
            <a:endParaRPr/>
          </a:p>
          <a:p>
            <a:pPr marL="342900" lvl="0" indent="-154940" algn="l" rtl="0">
              <a:spcBef>
                <a:spcPts val="592"/>
              </a:spcBef>
              <a:spcAft>
                <a:spcPts val="0"/>
              </a:spcAft>
              <a:buClr>
                <a:srgbClr val="1F497D"/>
              </a:buClr>
              <a:buSzPct val="100000"/>
              <a:buNone/>
            </a:pPr>
            <a:endParaRPr/>
          </a:p>
          <a:p>
            <a:pPr marL="342900" lvl="0" indent="-342900" algn="l" rtl="0">
              <a:spcBef>
                <a:spcPts val="592"/>
              </a:spcBef>
              <a:spcAft>
                <a:spcPts val="0"/>
              </a:spcAft>
              <a:buClr>
                <a:srgbClr val="1F497D"/>
              </a:buClr>
              <a:buSzPct val="100000"/>
              <a:buChar char="•"/>
            </a:pPr>
            <a:r>
              <a:rPr lang="es-ES"/>
              <a:t>Hacer ajuste fino en un set de datos en inglés de análisis de sentimiento</a:t>
            </a:r>
            <a:endParaRPr/>
          </a:p>
          <a:p>
            <a:pPr marL="342900" lvl="0" indent="-342900" algn="l" rtl="0">
              <a:spcBef>
                <a:spcPts val="592"/>
              </a:spcBef>
              <a:spcAft>
                <a:spcPts val="0"/>
              </a:spcAft>
              <a:buClr>
                <a:srgbClr val="1F497D"/>
              </a:buClr>
              <a:buSzPct val="100000"/>
              <a:buChar char="•"/>
            </a:pPr>
            <a:r>
              <a:rPr lang="es-ES"/>
              <a:t>Utilizar pytorch para esto</a:t>
            </a:r>
            <a:endParaRPr/>
          </a:p>
          <a:p>
            <a:pPr marL="742950" lvl="1" indent="-285750" algn="l" rtl="0">
              <a:spcBef>
                <a:spcPts val="518"/>
              </a:spcBef>
              <a:spcAft>
                <a:spcPts val="0"/>
              </a:spcAft>
              <a:buClr>
                <a:srgbClr val="1F497D"/>
              </a:buClr>
              <a:buSzPct val="100000"/>
              <a:buChar char="–"/>
            </a:pPr>
            <a:r>
              <a:rPr lang="es-ES"/>
              <a:t>Definir el loop de entrenamiento y de pruebas</a:t>
            </a:r>
            <a:endParaRPr/>
          </a:p>
          <a:p>
            <a:pPr marL="742950" lvl="1" indent="-285750" algn="l" rtl="0">
              <a:spcBef>
                <a:spcPts val="518"/>
              </a:spcBef>
              <a:spcAft>
                <a:spcPts val="0"/>
              </a:spcAft>
              <a:buClr>
                <a:srgbClr val="1F497D"/>
              </a:buClr>
              <a:buSzPct val="100000"/>
              <a:buChar char="–"/>
            </a:pPr>
            <a:r>
              <a:rPr lang="es-ES"/>
              <a:t>Modificar la arquitectura de bert para nuestras necesidades</a:t>
            </a:r>
            <a:endParaRPr/>
          </a:p>
          <a:p>
            <a:pPr marL="342900" lvl="0" indent="-342900" algn="l" rtl="0">
              <a:spcBef>
                <a:spcPts val="592"/>
              </a:spcBef>
              <a:spcAft>
                <a:spcPts val="0"/>
              </a:spcAft>
              <a:buClr>
                <a:srgbClr val="1F497D"/>
              </a:buClr>
              <a:buSzPct val="100000"/>
              <a:buChar char="•"/>
            </a:pPr>
            <a:r>
              <a:rPr lang="es-ES"/>
              <a:t>Ejercicio:</a:t>
            </a:r>
            <a:endParaRPr/>
          </a:p>
          <a:p>
            <a:pPr marL="742950" lvl="1" indent="-285750" algn="l" rtl="0">
              <a:spcBef>
                <a:spcPts val="518"/>
              </a:spcBef>
              <a:spcAft>
                <a:spcPts val="0"/>
              </a:spcAft>
              <a:buClr>
                <a:srgbClr val="1F497D"/>
              </a:buClr>
              <a:buSzPct val="100000"/>
              <a:buChar char="–"/>
            </a:pPr>
            <a:r>
              <a:rPr lang="es-ES"/>
              <a:t>Hacer la comparación en el tamaño de la muestra de entrenamiento para ver el rendimiento</a:t>
            </a:r>
            <a:endParaRPr/>
          </a:p>
          <a:p>
            <a:pPr marL="342900" lvl="0" indent="-154940" algn="l" rtl="0">
              <a:spcBef>
                <a:spcPts val="592"/>
              </a:spcBef>
              <a:spcAft>
                <a:spcPts val="0"/>
              </a:spcAft>
              <a:buClr>
                <a:srgbClr val="1F497D"/>
              </a:buClr>
              <a:buSzPct val="100000"/>
              <a:buNone/>
            </a:pPr>
            <a:endParaRPr/>
          </a:p>
          <a:p>
            <a:pPr marL="742950" lvl="1" indent="-121284" algn="l" rtl="0">
              <a:spcBef>
                <a:spcPts val="518"/>
              </a:spcBef>
              <a:spcAft>
                <a:spcPts val="0"/>
              </a:spcAft>
              <a:buClr>
                <a:srgbClr val="1F497D"/>
              </a:buClr>
              <a:buSzPct val="100000"/>
              <a:buNone/>
            </a:pPr>
            <a:endParaRPr/>
          </a:p>
        </p:txBody>
      </p:sp>
      <p:sp>
        <p:nvSpPr>
          <p:cNvPr id="552" name="Google Shape;552;p49"/>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Aplicaciones de Transformers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 ¿Qué son?</a:t>
            </a:r>
            <a:endParaRPr/>
          </a:p>
        </p:txBody>
      </p:sp>
      <p:sp>
        <p:nvSpPr>
          <p:cNvPr id="115" name="Google Shape;115;p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Propuesto por </a:t>
            </a:r>
            <a:r>
              <a:rPr lang="es-ES" u="sng">
                <a:solidFill>
                  <a:schemeClr val="hlink"/>
                </a:solidFill>
                <a:hlinkClick r:id="rId3"/>
              </a:rPr>
              <a:t>Rosenblatt en 1958</a:t>
            </a:r>
            <a:r>
              <a:rPr lang="es-ES"/>
              <a:t> </a:t>
            </a:r>
            <a:endParaRPr/>
          </a:p>
          <a:p>
            <a:pPr marL="342900" lvl="0" indent="-139700" algn="l" rtl="0">
              <a:spcBef>
                <a:spcPts val="640"/>
              </a:spcBef>
              <a:spcAft>
                <a:spcPts val="0"/>
              </a:spcAft>
              <a:buClr>
                <a:srgbClr val="1F497D"/>
              </a:buClr>
              <a:buSzPts val="3200"/>
              <a:buNone/>
            </a:pPr>
            <a:endParaRPr/>
          </a:p>
        </p:txBody>
      </p:sp>
      <p:sp>
        <p:nvSpPr>
          <p:cNvPr id="116" name="Google Shape;116;p5"/>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Unidad Basica: Neurona/Perceptron</a:t>
            </a:r>
            <a:endParaRPr/>
          </a:p>
        </p:txBody>
      </p:sp>
      <p:pic>
        <p:nvPicPr>
          <p:cNvPr id="117" name="Google Shape;117;p5" descr="A picture containing diagram&#10;&#10;Description automatically generated"/>
          <p:cNvPicPr preferRelativeResize="0"/>
          <p:nvPr/>
        </p:nvPicPr>
        <p:blipFill rotWithShape="1">
          <a:blip r:embed="rId4">
            <a:alphaModFix/>
          </a:blip>
          <a:srcRect/>
          <a:stretch/>
        </p:blipFill>
        <p:spPr>
          <a:xfrm>
            <a:off x="-14305" y="2532085"/>
            <a:ext cx="12192000" cy="3849243"/>
          </a:xfrm>
          <a:prstGeom prst="rect">
            <a:avLst/>
          </a:prstGeom>
          <a:noFill/>
          <a:ln>
            <a:noFill/>
          </a:ln>
        </p:spPr>
      </p:pic>
      <p:sp>
        <p:nvSpPr>
          <p:cNvPr id="118" name="Google Shape;118;p5"/>
          <p:cNvSpPr txBox="1"/>
          <p:nvPr/>
        </p:nvSpPr>
        <p:spPr>
          <a:xfrm>
            <a:off x="144045" y="6350694"/>
            <a:ext cx="10972800" cy="72008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1400"/>
              <a:buFont typeface="Arial"/>
              <a:buNone/>
            </a:pPr>
            <a:r>
              <a:rPr lang="es-ES" sz="1400" b="0" i="0" u="none" strike="noStrike" cap="none">
                <a:solidFill>
                  <a:srgbClr val="1F497D"/>
                </a:solidFill>
                <a:latin typeface="Roboto Condensed"/>
                <a:ea typeface="Roboto Condensed"/>
                <a:cs typeface="Roboto Condensed"/>
                <a:sym typeface="Roboto Condensed"/>
              </a:rPr>
              <a:t>Fuentes: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NLP</a:t>
            </a:r>
            <a:endParaRPr/>
          </a:p>
        </p:txBody>
      </p:sp>
      <p:sp>
        <p:nvSpPr>
          <p:cNvPr id="559" name="Google Shape;559;p5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ct val="100000"/>
              <a:buChar char="•"/>
            </a:pPr>
            <a:r>
              <a:rPr lang="es-ES"/>
              <a:t>Clasificación de Documentos:</a:t>
            </a:r>
            <a:endParaRPr/>
          </a:p>
          <a:p>
            <a:pPr marL="742950" lvl="1" indent="-285750" algn="l" rtl="0">
              <a:spcBef>
                <a:spcPts val="518"/>
              </a:spcBef>
              <a:spcAft>
                <a:spcPts val="0"/>
              </a:spcAft>
              <a:buClr>
                <a:srgbClr val="1F497D"/>
              </a:buClr>
              <a:buSzPct val="100000"/>
              <a:buChar char="–"/>
            </a:pPr>
            <a:r>
              <a:rPr lang="es-ES"/>
              <a:t>Identificación del lenguaje</a:t>
            </a:r>
            <a:endParaRPr/>
          </a:p>
          <a:p>
            <a:pPr marL="742950" lvl="1" indent="-285750" algn="l" rtl="0">
              <a:spcBef>
                <a:spcPts val="518"/>
              </a:spcBef>
              <a:spcAft>
                <a:spcPts val="0"/>
              </a:spcAft>
              <a:buClr>
                <a:srgbClr val="1F497D"/>
              </a:buClr>
              <a:buSzPct val="100000"/>
              <a:buChar char="–"/>
            </a:pPr>
            <a:r>
              <a:rPr lang="es-ES"/>
              <a:t>Clasificación de Tópicos</a:t>
            </a:r>
            <a:endParaRPr/>
          </a:p>
          <a:p>
            <a:pPr marL="742950" lvl="1" indent="-285750" algn="l" rtl="0">
              <a:spcBef>
                <a:spcPts val="518"/>
              </a:spcBef>
              <a:spcAft>
                <a:spcPts val="0"/>
              </a:spcAft>
              <a:buClr>
                <a:srgbClr val="1F497D"/>
              </a:buClr>
              <a:buSzPct val="100000"/>
              <a:buChar char="–"/>
            </a:pPr>
            <a:r>
              <a:rPr lang="es-ES"/>
              <a:t>Atribución de Autoria</a:t>
            </a:r>
            <a:endParaRPr/>
          </a:p>
          <a:p>
            <a:pPr marL="342900" lvl="0" indent="-342900" algn="l" rtl="0">
              <a:spcBef>
                <a:spcPts val="592"/>
              </a:spcBef>
              <a:spcAft>
                <a:spcPts val="0"/>
              </a:spcAft>
              <a:buClr>
                <a:srgbClr val="1F497D"/>
              </a:buClr>
              <a:buSzPct val="100000"/>
              <a:buChar char="•"/>
            </a:pPr>
            <a:r>
              <a:rPr lang="es-ES"/>
              <a:t>Palabras en Contexto: </a:t>
            </a:r>
            <a:endParaRPr/>
          </a:p>
          <a:p>
            <a:pPr marL="742950" lvl="1" indent="-285750" algn="l" rtl="0">
              <a:spcBef>
                <a:spcPts val="518"/>
              </a:spcBef>
              <a:spcAft>
                <a:spcPts val="0"/>
              </a:spcAft>
              <a:buClr>
                <a:srgbClr val="1F497D"/>
              </a:buClr>
              <a:buSzPct val="100000"/>
              <a:buChar char="–"/>
            </a:pPr>
            <a:r>
              <a:rPr lang="es-ES"/>
              <a:t>Part Of Speech Tagging</a:t>
            </a:r>
            <a:endParaRPr/>
          </a:p>
          <a:p>
            <a:pPr marL="742950" lvl="1" indent="-285750" algn="l" rtl="0">
              <a:spcBef>
                <a:spcPts val="518"/>
              </a:spcBef>
              <a:spcAft>
                <a:spcPts val="0"/>
              </a:spcAft>
              <a:buClr>
                <a:srgbClr val="1F497D"/>
              </a:buClr>
              <a:buSzPct val="100000"/>
              <a:buChar char="–"/>
            </a:pPr>
            <a:r>
              <a:rPr lang="es-ES"/>
              <a:t>Reconocimiento de entidades con nombres</a:t>
            </a:r>
            <a:endParaRPr/>
          </a:p>
          <a:p>
            <a:pPr marL="742950" lvl="1" indent="-285750" algn="l" rtl="0">
              <a:spcBef>
                <a:spcPts val="518"/>
              </a:spcBef>
              <a:spcAft>
                <a:spcPts val="0"/>
              </a:spcAft>
              <a:buClr>
                <a:srgbClr val="1F497D"/>
              </a:buClr>
              <a:buSzPct val="100000"/>
              <a:buChar char="–"/>
            </a:pPr>
            <a:r>
              <a:rPr lang="es-ES"/>
              <a:t>Desambiguación de preposiciones</a:t>
            </a:r>
            <a:endParaRPr/>
          </a:p>
          <a:p>
            <a:pPr marL="342900" lvl="0" indent="-342900" algn="l" rtl="0">
              <a:spcBef>
                <a:spcPts val="592"/>
              </a:spcBef>
              <a:spcAft>
                <a:spcPts val="0"/>
              </a:spcAft>
              <a:buClr>
                <a:srgbClr val="1F497D"/>
              </a:buClr>
              <a:buSzPct val="100000"/>
              <a:buChar char="•"/>
            </a:pPr>
            <a:r>
              <a:rPr lang="es-ES"/>
              <a:t>Relaciones entre palabras en un contexto:</a:t>
            </a:r>
            <a:endParaRPr/>
          </a:p>
          <a:p>
            <a:pPr marL="742950" lvl="1" indent="-285750" algn="l" rtl="0">
              <a:spcBef>
                <a:spcPts val="518"/>
              </a:spcBef>
              <a:spcAft>
                <a:spcPts val="0"/>
              </a:spcAft>
              <a:buClr>
                <a:srgbClr val="1F497D"/>
              </a:buClr>
              <a:buSzPct val="100000"/>
              <a:buChar char="–"/>
            </a:pPr>
            <a:r>
              <a:rPr lang="es-ES"/>
              <a:t>“Dependency Parsing”</a:t>
            </a:r>
            <a:endParaRPr/>
          </a:p>
        </p:txBody>
      </p:sp>
      <p:sp>
        <p:nvSpPr>
          <p:cNvPr id="560" name="Google Shape;560;p50"/>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Tareas</a:t>
            </a:r>
            <a:endParaRPr/>
          </a:p>
        </p:txBody>
      </p:sp>
      <p:pic>
        <p:nvPicPr>
          <p:cNvPr id="561" name="Google Shape;561;p50"/>
          <p:cNvPicPr preferRelativeResize="0"/>
          <p:nvPr/>
        </p:nvPicPr>
        <p:blipFill rotWithShape="1">
          <a:blip r:embed="rId3">
            <a:alphaModFix/>
          </a:blip>
          <a:srcRect/>
          <a:stretch/>
        </p:blipFill>
        <p:spPr>
          <a:xfrm>
            <a:off x="5644133" y="1844824"/>
            <a:ext cx="6547867" cy="1476829"/>
          </a:xfrm>
          <a:prstGeom prst="rect">
            <a:avLst/>
          </a:prstGeom>
          <a:noFill/>
          <a:ln>
            <a:noFill/>
          </a:ln>
        </p:spPr>
      </p:pic>
      <p:pic>
        <p:nvPicPr>
          <p:cNvPr id="562" name="Google Shape;562;p50"/>
          <p:cNvPicPr preferRelativeResize="0"/>
          <p:nvPr/>
        </p:nvPicPr>
        <p:blipFill rotWithShape="1">
          <a:blip r:embed="rId4">
            <a:alphaModFix/>
          </a:blip>
          <a:srcRect/>
          <a:stretch/>
        </p:blipFill>
        <p:spPr>
          <a:xfrm>
            <a:off x="6600056" y="4318967"/>
            <a:ext cx="5617322" cy="18071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500"/>
                                        <p:tgtEl>
                                          <p:spTgt spid="5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2"/>
                                        </p:tgtEl>
                                        <p:attrNameLst>
                                          <p:attrName>style.visibility</p:attrName>
                                        </p:attrNameLst>
                                      </p:cBhvr>
                                      <p:to>
                                        <p:strVal val="visible"/>
                                      </p:to>
                                    </p:set>
                                    <p:animEffect transition="in" filter="fade">
                                      <p:cBhvr>
                                        <p:cTn id="12" dur="500"/>
                                        <p:tgtEl>
                                          <p:spTgt spid="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NLP</a:t>
            </a:r>
            <a:endParaRPr/>
          </a:p>
        </p:txBody>
      </p:sp>
      <p:sp>
        <p:nvSpPr>
          <p:cNvPr id="569" name="Google Shape;569;p5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ct val="100000"/>
              <a:buChar char="•"/>
            </a:pPr>
            <a:r>
              <a:rPr lang="es-ES"/>
              <a:t>Últimamente ha existido un crecimiento en popularidad en el NLP</a:t>
            </a:r>
            <a:endParaRPr/>
          </a:p>
          <a:p>
            <a:pPr marL="742950" lvl="1" indent="-285750" algn="l" rtl="0">
              <a:spcBef>
                <a:spcPts val="518"/>
              </a:spcBef>
              <a:spcAft>
                <a:spcPts val="0"/>
              </a:spcAft>
              <a:buClr>
                <a:srgbClr val="1F497D"/>
              </a:buClr>
              <a:buSzPct val="100000"/>
              <a:buChar char="–"/>
            </a:pPr>
            <a:r>
              <a:rPr lang="es-ES"/>
              <a:t>Hay gente que lo atribuye a que vivimos un evento similar a Imagenet y las arquitecturas de redes Convolucionales</a:t>
            </a:r>
            <a:endParaRPr/>
          </a:p>
          <a:p>
            <a:pPr marL="742950" lvl="1" indent="-285750" algn="l" rtl="0">
              <a:spcBef>
                <a:spcPts val="518"/>
              </a:spcBef>
              <a:spcAft>
                <a:spcPts val="0"/>
              </a:spcAft>
              <a:buClr>
                <a:srgbClr val="1F497D"/>
              </a:buClr>
              <a:buSzPct val="100000"/>
              <a:buChar char="–"/>
            </a:pPr>
            <a:r>
              <a:rPr lang="es-ES"/>
              <a:t>En este caso, serian los transformers los que permitieron este salto fuerte debido a las arquitecturas pre-entrenadas</a:t>
            </a:r>
            <a:endParaRPr/>
          </a:p>
          <a:p>
            <a:pPr marL="342900" lvl="0" indent="-342900" algn="l" rtl="0">
              <a:spcBef>
                <a:spcPts val="592"/>
              </a:spcBef>
              <a:spcAft>
                <a:spcPts val="0"/>
              </a:spcAft>
              <a:buClr>
                <a:srgbClr val="1F497D"/>
              </a:buClr>
              <a:buSzPct val="100000"/>
              <a:buChar char="•"/>
            </a:pPr>
            <a:r>
              <a:rPr lang="es-ES"/>
              <a:t>Existen esfuerzos en la comunidad por Democratizar las tecnologías de NLP:</a:t>
            </a:r>
            <a:endParaRPr/>
          </a:p>
          <a:p>
            <a:pPr marL="742950" lvl="1" indent="-285750" algn="l" rtl="0">
              <a:spcBef>
                <a:spcPts val="518"/>
              </a:spcBef>
              <a:spcAft>
                <a:spcPts val="0"/>
              </a:spcAft>
              <a:buClr>
                <a:srgbClr val="1F497D"/>
              </a:buClr>
              <a:buSzPct val="100000"/>
              <a:buChar char="–"/>
            </a:pPr>
            <a:r>
              <a:rPr lang="es-ES" u="sng">
                <a:solidFill>
                  <a:schemeClr val="hlink"/>
                </a:solidFill>
                <a:hlinkClick r:id="rId3"/>
              </a:rPr>
              <a:t>https://huggingface.co/</a:t>
            </a:r>
            <a:r>
              <a:rPr lang="es-ES"/>
              <a:t> &lt;- Modelos pre-entrenados para distintas arquitecturas</a:t>
            </a:r>
            <a:endParaRPr/>
          </a:p>
          <a:p>
            <a:pPr marL="742950" lvl="1" indent="-285750" algn="l" rtl="0">
              <a:spcBef>
                <a:spcPts val="518"/>
              </a:spcBef>
              <a:spcAft>
                <a:spcPts val="0"/>
              </a:spcAft>
              <a:buClr>
                <a:srgbClr val="1F497D"/>
              </a:buClr>
              <a:buSzPct val="100000"/>
              <a:buChar char="–"/>
            </a:pPr>
            <a:r>
              <a:rPr lang="es-ES" u="sng">
                <a:solidFill>
                  <a:schemeClr val="hlink"/>
                </a:solidFill>
                <a:hlinkClick r:id="rId4"/>
              </a:rPr>
              <a:t>https://datasets.quantumstat.com/</a:t>
            </a:r>
            <a:r>
              <a:rPr lang="es-ES"/>
              <a:t> &lt;- Repositorios de set de datos </a:t>
            </a:r>
            <a:endParaRPr/>
          </a:p>
          <a:p>
            <a:pPr marL="742950" lvl="1" indent="-285750" algn="l" rtl="0">
              <a:spcBef>
                <a:spcPts val="518"/>
              </a:spcBef>
              <a:spcAft>
                <a:spcPts val="0"/>
              </a:spcAft>
              <a:buClr>
                <a:srgbClr val="1F497D"/>
              </a:buClr>
              <a:buSzPct val="100000"/>
              <a:buChar char="–"/>
            </a:pPr>
            <a:r>
              <a:rPr lang="es-ES" u="sng">
                <a:solidFill>
                  <a:schemeClr val="hlink"/>
                </a:solidFill>
                <a:hlinkClick r:id="rId5"/>
              </a:rPr>
              <a:t>https://paperswithcode.com/</a:t>
            </a:r>
            <a:r>
              <a:rPr lang="es-ES"/>
              <a:t> &lt;- Códigos de implementaciones “State of the art”</a:t>
            </a:r>
            <a:endParaRPr/>
          </a:p>
          <a:p>
            <a:pPr marL="742950" lvl="1" indent="-121284" algn="l" rtl="0">
              <a:spcBef>
                <a:spcPts val="518"/>
              </a:spcBef>
              <a:spcAft>
                <a:spcPts val="0"/>
              </a:spcAft>
              <a:buClr>
                <a:srgbClr val="1F497D"/>
              </a:buClr>
              <a:buSzPct val="100000"/>
              <a:buNone/>
            </a:pPr>
            <a:endParaRPr/>
          </a:p>
          <a:p>
            <a:pPr marL="742950" lvl="1" indent="-121284" algn="l" rtl="0">
              <a:spcBef>
                <a:spcPts val="518"/>
              </a:spcBef>
              <a:spcAft>
                <a:spcPts val="0"/>
              </a:spcAft>
              <a:buClr>
                <a:srgbClr val="1F497D"/>
              </a:buClr>
              <a:buSzPct val="100000"/>
              <a:buNone/>
            </a:pPr>
            <a:endParaRPr/>
          </a:p>
        </p:txBody>
      </p:sp>
      <p:sp>
        <p:nvSpPr>
          <p:cNvPr id="570" name="Google Shape;570;p51"/>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Democraticación del NLP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2"/>
          <p:cNvSpPr txBox="1">
            <a:spLocks noGrp="1"/>
          </p:cNvSpPr>
          <p:nvPr>
            <p:ph type="body" idx="2"/>
          </p:nvPr>
        </p:nvSpPr>
        <p:spPr>
          <a:xfrm>
            <a:off x="0" y="6272827"/>
            <a:ext cx="3672532" cy="5760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240"/>
              </a:spcBef>
              <a:spcAft>
                <a:spcPts val="0"/>
              </a:spcAft>
              <a:buClr>
                <a:schemeClr val="dk1"/>
              </a:buClr>
              <a:buSzPts val="1200"/>
              <a:buFont typeface="Arial"/>
              <a:buNone/>
            </a:pPr>
            <a:endParaRPr dirty="0">
              <a:solidFill>
                <a:srgbClr val="366092"/>
              </a:solidFill>
              <a:latin typeface="Roboto Condensed"/>
              <a:ea typeface="Roboto Condensed"/>
              <a:cs typeface="Roboto Condensed"/>
              <a:sym typeface="Roboto Condensed"/>
            </a:endParaRPr>
          </a:p>
        </p:txBody>
      </p:sp>
      <p:sp>
        <p:nvSpPr>
          <p:cNvPr id="578" name="Google Shape;578;p52"/>
          <p:cNvSpPr txBox="1"/>
          <p:nvPr/>
        </p:nvSpPr>
        <p:spPr>
          <a:xfrm>
            <a:off x="2351584" y="2002605"/>
            <a:ext cx="7488832" cy="1228618"/>
          </a:xfrm>
          <a:prstGeom prst="rect">
            <a:avLst/>
          </a:prstGeom>
          <a:noFill/>
          <a:ln>
            <a:noFill/>
          </a:ln>
        </p:spPr>
        <p:txBody>
          <a:bodyPr spcFirstLastPara="1" wrap="square" lIns="91425" tIns="45700" rIns="91425" bIns="45700" anchor="ctr" anchorCtr="0">
            <a:noAutofit/>
          </a:bodyPr>
          <a:lstStyle/>
          <a:p>
            <a:pPr marL="0" marR="0" lvl="0" indent="0" algn="ctr" rtl="0">
              <a:lnSpc>
                <a:spcPct val="90909"/>
              </a:lnSpc>
              <a:spcBef>
                <a:spcPts val="0"/>
              </a:spcBef>
              <a:spcAft>
                <a:spcPts val="0"/>
              </a:spcAft>
              <a:buClr>
                <a:schemeClr val="dk2"/>
              </a:buClr>
              <a:buSzPts val="6600"/>
              <a:buFont typeface="Open Sans"/>
              <a:buNone/>
            </a:pPr>
            <a:r>
              <a:rPr lang="es-ES" sz="6600" dirty="0">
                <a:solidFill>
                  <a:schemeClr val="dk2"/>
                </a:solidFill>
                <a:latin typeface="Open Sans"/>
                <a:ea typeface="Open Sans"/>
                <a:cs typeface="Open Sans"/>
                <a:sym typeface="Open Sans"/>
              </a:rPr>
              <a:t>Redes Neuronales y NLP</a:t>
            </a:r>
            <a:br>
              <a:rPr lang="es-ES" sz="6600" dirty="0">
                <a:solidFill>
                  <a:schemeClr val="dk2"/>
                </a:solidFill>
                <a:latin typeface="Open Sans"/>
                <a:ea typeface="Open Sans"/>
                <a:cs typeface="Open Sans"/>
                <a:sym typeface="Open Sans"/>
              </a:rPr>
            </a:br>
            <a:br>
              <a:rPr lang="es-ES" sz="6600" dirty="0">
                <a:solidFill>
                  <a:schemeClr val="dk2"/>
                </a:solidFill>
                <a:latin typeface="Open Sans"/>
                <a:ea typeface="Open Sans"/>
                <a:cs typeface="Open Sans"/>
                <a:sym typeface="Open Sans"/>
              </a:rPr>
            </a:br>
            <a:r>
              <a:rPr lang="es-ES" sz="6600" dirty="0">
                <a:solidFill>
                  <a:schemeClr val="dk2"/>
                </a:solidFill>
                <a:latin typeface="Open Sans"/>
                <a:ea typeface="Open Sans"/>
                <a:cs typeface="Open Sans"/>
                <a:sym typeface="Open Sans"/>
              </a:rPr>
              <a:t>¿Preguntas?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 ¿Qué son?</a:t>
            </a:r>
            <a:endParaRPr/>
          </a:p>
        </p:txBody>
      </p:sp>
      <p:sp>
        <p:nvSpPr>
          <p:cNvPr id="124" name="Google Shape;124;p6"/>
          <p:cNvSpPr txBox="1">
            <a:spLocks noGrp="1"/>
          </p:cNvSpPr>
          <p:nvPr>
            <p:ph type="body" idx="1"/>
          </p:nvPr>
        </p:nvSpPr>
        <p:spPr>
          <a:xfrm>
            <a:off x="609600" y="1772816"/>
            <a:ext cx="10972800" cy="72008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Propuesto por </a:t>
            </a:r>
            <a:r>
              <a:rPr lang="es-ES" u="sng">
                <a:solidFill>
                  <a:schemeClr val="hlink"/>
                </a:solidFill>
                <a:hlinkClick r:id="rId3"/>
              </a:rPr>
              <a:t>Rosenblatt en 1958</a:t>
            </a:r>
            <a:r>
              <a:rPr lang="es-ES"/>
              <a:t> </a:t>
            </a:r>
            <a:endParaRPr/>
          </a:p>
          <a:p>
            <a:pPr marL="342900" lvl="0" indent="-139700" algn="l" rtl="0">
              <a:spcBef>
                <a:spcPts val="640"/>
              </a:spcBef>
              <a:spcAft>
                <a:spcPts val="0"/>
              </a:spcAft>
              <a:buClr>
                <a:srgbClr val="1F497D"/>
              </a:buClr>
              <a:buSzPts val="3200"/>
              <a:buNone/>
            </a:pPr>
            <a:endParaRPr/>
          </a:p>
        </p:txBody>
      </p:sp>
      <p:sp>
        <p:nvSpPr>
          <p:cNvPr id="125" name="Google Shape;125;p6"/>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Unidad Basica: Neurona/Perceptron</a:t>
            </a:r>
            <a:endParaRPr/>
          </a:p>
        </p:txBody>
      </p:sp>
      <p:pic>
        <p:nvPicPr>
          <p:cNvPr id="126" name="Google Shape;126;p6" descr="A picture containing diagram&#10;&#10;Description automatically generated"/>
          <p:cNvPicPr preferRelativeResize="0"/>
          <p:nvPr/>
        </p:nvPicPr>
        <p:blipFill rotWithShape="1">
          <a:blip r:embed="rId4">
            <a:alphaModFix/>
          </a:blip>
          <a:srcRect l="57881" t="920" r="-4726" b="-919"/>
          <a:stretch/>
        </p:blipFill>
        <p:spPr>
          <a:xfrm>
            <a:off x="144045" y="2348931"/>
            <a:ext cx="5711280" cy="3849243"/>
          </a:xfrm>
          <a:prstGeom prst="rect">
            <a:avLst/>
          </a:prstGeom>
          <a:noFill/>
          <a:ln>
            <a:noFill/>
          </a:ln>
        </p:spPr>
      </p:pic>
      <p:sp>
        <p:nvSpPr>
          <p:cNvPr id="127" name="Google Shape;127;p6"/>
          <p:cNvSpPr txBox="1"/>
          <p:nvPr/>
        </p:nvSpPr>
        <p:spPr>
          <a:xfrm>
            <a:off x="144045" y="6350694"/>
            <a:ext cx="10972800" cy="72008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1400"/>
              <a:buFont typeface="Arial"/>
              <a:buNone/>
            </a:pPr>
            <a:r>
              <a:rPr lang="es-ES" sz="1400" b="0" i="0" u="none" strike="noStrike" cap="none">
                <a:solidFill>
                  <a:srgbClr val="1F497D"/>
                </a:solidFill>
                <a:latin typeface="Roboto Condensed"/>
                <a:ea typeface="Roboto Condensed"/>
                <a:cs typeface="Roboto Condensed"/>
                <a:sym typeface="Roboto Condensed"/>
              </a:rPr>
              <a:t>Fuentes:</a:t>
            </a:r>
            <a:endParaRPr/>
          </a:p>
        </p:txBody>
      </p:sp>
      <p:sp>
        <p:nvSpPr>
          <p:cNvPr id="128" name="Google Shape;128;p6"/>
          <p:cNvSpPr txBox="1"/>
          <p:nvPr/>
        </p:nvSpPr>
        <p:spPr>
          <a:xfrm>
            <a:off x="5855325" y="2490150"/>
            <a:ext cx="5328593" cy="1577422"/>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latin typeface="Calibri"/>
                <a:ea typeface="Calibri"/>
                <a:cs typeface="Calibri"/>
                <a:sym typeface="Calibri"/>
              </a:rPr>
              <a:t> </a:t>
            </a:r>
            <a:endParaRPr/>
          </a:p>
        </p:txBody>
      </p:sp>
      <p:sp>
        <p:nvSpPr>
          <p:cNvPr id="129" name="Google Shape;129;p6"/>
          <p:cNvSpPr txBox="1"/>
          <p:nvPr/>
        </p:nvSpPr>
        <p:spPr>
          <a:xfrm>
            <a:off x="6054566" y="4072530"/>
            <a:ext cx="5328593" cy="1577422"/>
          </a:xfrm>
          <a:prstGeom prst="rect">
            <a:avLst/>
          </a:prstGeom>
          <a:blipFill rotWithShape="1">
            <a:blip r:embed="rId6">
              <a:alphaModFix/>
            </a:blip>
            <a:stretch>
              <a:fillRect l="-2859" t="-5018" r="-45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latin typeface="Calibri"/>
                <a:ea typeface="Calibri"/>
                <a:cs typeface="Calibri"/>
                <a:sym typeface="Calibri"/>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 ¿Qué son?</a:t>
            </a:r>
            <a:endParaRPr/>
          </a:p>
        </p:txBody>
      </p:sp>
      <p:sp>
        <p:nvSpPr>
          <p:cNvPr id="135" name="Google Shape;135;p7"/>
          <p:cNvSpPr txBox="1">
            <a:spLocks noGrp="1"/>
          </p:cNvSpPr>
          <p:nvPr>
            <p:ph type="body" idx="1"/>
          </p:nvPr>
        </p:nvSpPr>
        <p:spPr>
          <a:xfrm>
            <a:off x="609600" y="1772816"/>
            <a:ext cx="10972800" cy="72008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1F497D"/>
              </a:buClr>
              <a:buSzPts val="3200"/>
              <a:buChar char="•"/>
            </a:pPr>
            <a:r>
              <a:rPr lang="es-ES"/>
              <a:t>El perceptrón funciona bien cuando los datos son linealmente separables</a:t>
            </a:r>
            <a:endParaRPr/>
          </a:p>
        </p:txBody>
      </p:sp>
      <p:sp>
        <p:nvSpPr>
          <p:cNvPr id="136" name="Google Shape;136;p7"/>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Problemas del perceptrón?</a:t>
            </a:r>
            <a:endParaRPr/>
          </a:p>
        </p:txBody>
      </p:sp>
      <p:sp>
        <p:nvSpPr>
          <p:cNvPr id="137" name="Google Shape;137;p7"/>
          <p:cNvSpPr txBox="1"/>
          <p:nvPr/>
        </p:nvSpPr>
        <p:spPr>
          <a:xfrm>
            <a:off x="144045" y="6350694"/>
            <a:ext cx="10972800" cy="72008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1F497D"/>
              </a:buClr>
              <a:buSzPts val="1400"/>
              <a:buFont typeface="Arial"/>
              <a:buNone/>
            </a:pPr>
            <a:r>
              <a:rPr lang="es-ES" sz="1400" b="0">
                <a:solidFill>
                  <a:srgbClr val="1F497D"/>
                </a:solidFill>
                <a:latin typeface="Roboto Condensed"/>
                <a:ea typeface="Roboto Condensed"/>
                <a:cs typeface="Roboto Condensed"/>
                <a:sym typeface="Roboto Condensed"/>
              </a:rPr>
              <a:t>Fuentes:</a:t>
            </a:r>
            <a:endParaRPr/>
          </a:p>
        </p:txBody>
      </p:sp>
      <p:pic>
        <p:nvPicPr>
          <p:cNvPr id="138" name="Google Shape;138;p7"/>
          <p:cNvPicPr preferRelativeResize="0"/>
          <p:nvPr/>
        </p:nvPicPr>
        <p:blipFill rotWithShape="1">
          <a:blip r:embed="rId3">
            <a:alphaModFix/>
          </a:blip>
          <a:srcRect/>
          <a:stretch/>
        </p:blipFill>
        <p:spPr>
          <a:xfrm>
            <a:off x="1559496" y="2472184"/>
            <a:ext cx="2695575" cy="2857500"/>
          </a:xfrm>
          <a:prstGeom prst="rect">
            <a:avLst/>
          </a:prstGeom>
          <a:noFill/>
          <a:ln>
            <a:noFill/>
          </a:ln>
        </p:spPr>
      </p:pic>
      <p:pic>
        <p:nvPicPr>
          <p:cNvPr id="139" name="Google Shape;139;p7"/>
          <p:cNvPicPr preferRelativeResize="0"/>
          <p:nvPr/>
        </p:nvPicPr>
        <p:blipFill rotWithShape="1">
          <a:blip r:embed="rId4">
            <a:alphaModFix/>
          </a:blip>
          <a:srcRect/>
          <a:stretch/>
        </p:blipFill>
        <p:spPr>
          <a:xfrm>
            <a:off x="6744072" y="2472184"/>
            <a:ext cx="2714625" cy="2781300"/>
          </a:xfrm>
          <a:prstGeom prst="rect">
            <a:avLst/>
          </a:prstGeom>
          <a:noFill/>
          <a:ln>
            <a:noFill/>
          </a:ln>
        </p:spPr>
      </p:pic>
      <p:cxnSp>
        <p:nvCxnSpPr>
          <p:cNvPr id="140" name="Google Shape;140;p7"/>
          <p:cNvCxnSpPr/>
          <p:nvPr/>
        </p:nvCxnSpPr>
        <p:spPr>
          <a:xfrm>
            <a:off x="2079191" y="3034704"/>
            <a:ext cx="1656184" cy="1656184"/>
          </a:xfrm>
          <a:prstGeom prst="straightConnector1">
            <a:avLst/>
          </a:prstGeom>
          <a:noFill/>
          <a:ln w="38100" cap="flat" cmpd="sng">
            <a:solidFill>
              <a:srgbClr val="BD4B48"/>
            </a:solidFill>
            <a:prstDash val="solid"/>
            <a:round/>
            <a:headEnd type="none" w="sm" len="sm"/>
            <a:tailEnd type="none" w="sm" len="sm"/>
          </a:ln>
        </p:spPr>
      </p:cxnSp>
      <p:sp>
        <p:nvSpPr>
          <p:cNvPr id="141" name="Google Shape;141;p7"/>
          <p:cNvSpPr txBox="1"/>
          <p:nvPr/>
        </p:nvSpPr>
        <p:spPr>
          <a:xfrm>
            <a:off x="407368" y="5482976"/>
            <a:ext cx="10972800" cy="720080"/>
          </a:xfrm>
          <a:prstGeom prst="rect">
            <a:avLst/>
          </a:prstGeom>
          <a:noFill/>
          <a:ln>
            <a:noFill/>
          </a:ln>
        </p:spPr>
        <p:txBody>
          <a:bodyPr spcFirstLastPara="1" wrap="square" lIns="91425" tIns="45700" rIns="91425" bIns="45700" anchor="t" anchorCtr="0">
            <a:normAutofit fontScale="85000" lnSpcReduction="10000"/>
          </a:bodyPr>
          <a:lstStyle/>
          <a:p>
            <a:pPr marL="342900" marR="0" lvl="0" indent="-342900" algn="l" rtl="0">
              <a:spcBef>
                <a:spcPts val="0"/>
              </a:spcBef>
              <a:spcAft>
                <a:spcPts val="0"/>
              </a:spcAft>
              <a:buClr>
                <a:srgbClr val="1F497D"/>
              </a:buClr>
              <a:buSzPct val="100000"/>
              <a:buFont typeface="Arial"/>
              <a:buChar char="•"/>
            </a:pPr>
            <a:r>
              <a:rPr lang="es-ES" sz="3200" b="0">
                <a:solidFill>
                  <a:srgbClr val="1F497D"/>
                </a:solidFill>
                <a:latin typeface="Roboto Condensed"/>
                <a:ea typeface="Roboto Condensed"/>
                <a:cs typeface="Roboto Condensed"/>
                <a:sym typeface="Roboto Condensed"/>
              </a:rPr>
              <a:t>¿Qué podríamos hacer entonces para poder clasificar estos últimos datos?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5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pic>
        <p:nvPicPr>
          <p:cNvPr id="148" name="Google Shape;148;p8" descr="Diagram, schematic&#10;&#10;Description automatically generated"/>
          <p:cNvPicPr preferRelativeResize="0">
            <a:picLocks noGrp="1"/>
          </p:cNvPicPr>
          <p:nvPr>
            <p:ph type="body" idx="1"/>
          </p:nvPr>
        </p:nvPicPr>
        <p:blipFill rotWithShape="1">
          <a:blip r:embed="rId3">
            <a:alphaModFix/>
          </a:blip>
          <a:stretch/>
        </p:blipFill>
        <p:spPr>
          <a:xfrm>
            <a:off x="2377569" y="1773238"/>
            <a:ext cx="7436861" cy="4352925"/>
          </a:xfrm>
          <a:prstGeom prst="rect">
            <a:avLst/>
          </a:prstGeom>
          <a:noFill/>
          <a:ln>
            <a:noFill/>
          </a:ln>
        </p:spPr>
      </p:pic>
      <p:sp>
        <p:nvSpPr>
          <p:cNvPr id="147" name="Google Shape;147;p8"/>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Perceptron Multicapa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9" descr="Diagram&#10;&#10;Description automatically generated"/>
          <p:cNvPicPr preferRelativeResize="0"/>
          <p:nvPr/>
        </p:nvPicPr>
        <p:blipFill rotWithShape="1">
          <a:blip r:embed="rId3">
            <a:alphaModFix/>
          </a:blip>
          <a:srcRect/>
          <a:stretch/>
        </p:blipFill>
        <p:spPr>
          <a:xfrm>
            <a:off x="4511824" y="44624"/>
            <a:ext cx="5966590" cy="6858000"/>
          </a:xfrm>
          <a:prstGeom prst="rect">
            <a:avLst/>
          </a:prstGeom>
          <a:noFill/>
          <a:ln>
            <a:noFill/>
          </a:ln>
        </p:spPr>
      </p:pic>
      <p:sp>
        <p:nvSpPr>
          <p:cNvPr id="154" name="Google Shape;154;p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28598D"/>
              </a:buClr>
              <a:buSzPct val="100000"/>
              <a:buFont typeface="Open Sans"/>
              <a:buNone/>
            </a:pPr>
            <a:r>
              <a:rPr lang="es-ES"/>
              <a:t>Redes Neuronales</a:t>
            </a:r>
            <a:endParaRPr/>
          </a:p>
        </p:txBody>
      </p:sp>
      <p:pic>
        <p:nvPicPr>
          <p:cNvPr id="155" name="Google Shape;155;p9" descr="Diagram&#10;&#10;Description automatically generated"/>
          <p:cNvPicPr preferRelativeResize="0">
            <a:picLocks noGrp="1"/>
          </p:cNvPicPr>
          <p:nvPr>
            <p:ph type="body" idx="1"/>
          </p:nvPr>
        </p:nvPicPr>
        <p:blipFill rotWithShape="1">
          <a:blip r:embed="rId4">
            <a:alphaModFix/>
          </a:blip>
          <a:srcRect b="5718"/>
          <a:stretch/>
        </p:blipFill>
        <p:spPr>
          <a:xfrm>
            <a:off x="1134824" y="1773239"/>
            <a:ext cx="9922351" cy="4104034"/>
          </a:xfrm>
          <a:prstGeom prst="rect">
            <a:avLst/>
          </a:prstGeom>
          <a:noFill/>
          <a:ln>
            <a:noFill/>
          </a:ln>
        </p:spPr>
      </p:pic>
      <p:sp>
        <p:nvSpPr>
          <p:cNvPr id="156" name="Google Shape;156;p9"/>
          <p:cNvSpPr txBox="1">
            <a:spLocks noGrp="1"/>
          </p:cNvSpPr>
          <p:nvPr>
            <p:ph type="body" idx="2"/>
          </p:nvPr>
        </p:nvSpPr>
        <p:spPr>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rgbClr val="00B0F0"/>
              </a:buClr>
              <a:buSzPct val="100000"/>
              <a:buNone/>
            </a:pPr>
            <a:r>
              <a:rPr lang="es-ES"/>
              <a:t>MLP – Deep Learning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5"/>
                                        </p:tgtEl>
                                      </p:cBhvr>
                                    </p:animEffect>
                                    <p:set>
                                      <p:cBhvr>
                                        <p:cTn id="12" dur="1" fill="hold">
                                          <p:stCondLst>
                                            <p:cond delay="500"/>
                                          </p:stCondLst>
                                        </p:cTn>
                                        <p:tgtEl>
                                          <p:spTgt spid="15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3825</Words>
  <Application>Microsoft Office PowerPoint</Application>
  <PresentationFormat>Widescreen</PresentationFormat>
  <Paragraphs>365</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Roboto Condensed</vt:lpstr>
      <vt:lpstr>Arial</vt:lpstr>
      <vt:lpstr>Open Sans</vt:lpstr>
      <vt:lpstr>Calibri</vt:lpstr>
      <vt:lpstr>Calibri Light</vt:lpstr>
      <vt:lpstr>Office Theme</vt:lpstr>
      <vt:lpstr>PowerPoint Presentation</vt:lpstr>
      <vt:lpstr>Bibliografía</vt:lpstr>
      <vt:lpstr>PowerPoint Presentation</vt:lpstr>
      <vt:lpstr>Redes Neuronales ¿Qué son?</vt:lpstr>
      <vt:lpstr>Redes Neuronales ¿Qué son?</vt:lpstr>
      <vt:lpstr>Redes Neuronales ¿Qué son?</vt:lpstr>
      <vt:lpstr>Redes Neuronales ¿Qué son?</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PowerPoint Presentation</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Taxonomía de Redes Neuronales</vt:lpstr>
      <vt:lpstr>BERT</vt:lpstr>
      <vt:lpstr>BERT</vt:lpstr>
      <vt:lpstr>BERT</vt:lpstr>
      <vt:lpstr>NLP</vt:lpstr>
      <vt:lpstr>NLP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Diaz Bahamondes</dc:creator>
  <cp:lastModifiedBy>Sebastian Rodriguez Ortiz</cp:lastModifiedBy>
  <cp:revision>1</cp:revision>
  <dcterms:created xsi:type="dcterms:W3CDTF">2015-05-21T23:49:15Z</dcterms:created>
  <dcterms:modified xsi:type="dcterms:W3CDTF">2022-05-02T20:39:32Z</dcterms:modified>
</cp:coreProperties>
</file>